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customXml/itemProps3.xml" ContentType="application/vnd.openxmlformats-officedocument.customXmlProperties+xml"/>
  <Override PartName="/customXml/itemProps4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76" r:id="rId5"/>
  </p:sldMasterIdLst>
  <p:notesMasterIdLst>
    <p:notesMasterId r:id="rId39"/>
  </p:notesMasterIdLst>
  <p:sldIdLst>
    <p:sldId id="319" r:id="rId6"/>
    <p:sldId id="320" r:id="rId7"/>
    <p:sldId id="358" r:id="rId8"/>
    <p:sldId id="325" r:id="rId9"/>
    <p:sldId id="322" r:id="rId10"/>
    <p:sldId id="323" r:id="rId11"/>
    <p:sldId id="324" r:id="rId12"/>
    <p:sldId id="326" r:id="rId13"/>
    <p:sldId id="328" r:id="rId14"/>
    <p:sldId id="327" r:id="rId15"/>
    <p:sldId id="329" r:id="rId16"/>
    <p:sldId id="330" r:id="rId17"/>
    <p:sldId id="331" r:id="rId18"/>
    <p:sldId id="360" r:id="rId19"/>
    <p:sldId id="332" r:id="rId20"/>
    <p:sldId id="333" r:id="rId21"/>
    <p:sldId id="359" r:id="rId22"/>
    <p:sldId id="356" r:id="rId23"/>
    <p:sldId id="336" r:id="rId24"/>
    <p:sldId id="351" r:id="rId25"/>
    <p:sldId id="352" r:id="rId26"/>
    <p:sldId id="337" r:id="rId27"/>
    <p:sldId id="338" r:id="rId28"/>
    <p:sldId id="339" r:id="rId29"/>
    <p:sldId id="340" r:id="rId30"/>
    <p:sldId id="344" r:id="rId31"/>
    <p:sldId id="345" r:id="rId32"/>
    <p:sldId id="347" r:id="rId33"/>
    <p:sldId id="346" r:id="rId34"/>
    <p:sldId id="349" r:id="rId35"/>
    <p:sldId id="361" r:id="rId36"/>
    <p:sldId id="350" r:id="rId37"/>
    <p:sldId id="355" r:id="rId38"/>
  </p:sldIdLst>
  <p:sldSz cx="17340263" cy="9753600"/>
  <p:notesSz cx="7010400" cy="92964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3072" userDrawn="1">
          <p15:clr>
            <a:srgbClr val="A4A3A4"/>
          </p15:clr>
        </p15:guide>
        <p15:guide id="2" pos="5462" userDrawn="1">
          <p15:clr>
            <a:srgbClr val="A4A3A4"/>
          </p15:clr>
        </p15:guide>
      </p15:sldGuideLst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Leah Kemp" initials="LK" lastIdx="1" clrIdx="0">
    <p:extLst>
      <p:ext uri="{19B8F6BF-5375-455C-9EA6-DF929625EA0E}">
        <p15:presenceInfo xmlns:p15="http://schemas.microsoft.com/office/powerpoint/2012/main" userId="S::Leah.Kemp@esr.cri.nz::0ba7eea4-e42b-47ed-a7e5-c3b3a22edce1" providerId="AD"/>
      </p:ext>
    </p:extLst>
  </p:cmAuthor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5EC27F"/>
    <a:srgbClr val="FBAB79"/>
    <a:srgbClr val="2FC9FF"/>
    <a:srgbClr val="552F7C"/>
    <a:srgbClr val="61AB34"/>
    <a:srgbClr val="EE926A"/>
    <a:srgbClr val="ED9977"/>
    <a:srgbClr val="E7201C"/>
    <a:srgbClr val="F25D11"/>
    <a:srgbClr val="7F6698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7204" autoAdjust="0"/>
    <p:restoredTop sz="85076" autoAdjust="0"/>
  </p:normalViewPr>
  <p:slideViewPr>
    <p:cSldViewPr snapToGrid="0">
      <p:cViewPr varScale="1">
        <p:scale>
          <a:sx n="69" d="100"/>
          <a:sy n="69" d="100"/>
        </p:scale>
        <p:origin x="948" y="60"/>
      </p:cViewPr>
      <p:guideLst>
        <p:guide orient="horz" pos="3072"/>
        <p:guide pos="5462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8.xml"/><Relationship Id="rId18" Type="http://schemas.openxmlformats.org/officeDocument/2006/relationships/slide" Target="slides/slide13.xml"/><Relationship Id="rId26" Type="http://schemas.openxmlformats.org/officeDocument/2006/relationships/slide" Target="slides/slide21.xml"/><Relationship Id="rId39" Type="http://schemas.openxmlformats.org/officeDocument/2006/relationships/notesMaster" Target="notesMasters/notesMaster1.xml"/><Relationship Id="rId21" Type="http://schemas.openxmlformats.org/officeDocument/2006/relationships/slide" Target="slides/slide16.xml"/><Relationship Id="rId34" Type="http://schemas.openxmlformats.org/officeDocument/2006/relationships/slide" Target="slides/slide29.xml"/><Relationship Id="rId42" Type="http://schemas.openxmlformats.org/officeDocument/2006/relationships/viewProps" Target="viewProps.xml"/><Relationship Id="rId7" Type="http://schemas.openxmlformats.org/officeDocument/2006/relationships/slide" Target="slides/slide2.xml"/><Relationship Id="rId2" Type="http://schemas.openxmlformats.org/officeDocument/2006/relationships/customXml" Target="../customXml/item2.xml"/><Relationship Id="rId16" Type="http://schemas.openxmlformats.org/officeDocument/2006/relationships/slide" Target="slides/slide11.xml"/><Relationship Id="rId20" Type="http://schemas.openxmlformats.org/officeDocument/2006/relationships/slide" Target="slides/slide15.xml"/><Relationship Id="rId29" Type="http://schemas.openxmlformats.org/officeDocument/2006/relationships/slide" Target="slides/slide24.xml"/><Relationship Id="rId41" Type="http://schemas.openxmlformats.org/officeDocument/2006/relationships/presProps" Target="presProps.xml"/><Relationship Id="rId1" Type="http://schemas.openxmlformats.org/officeDocument/2006/relationships/customXml" Target="../customXml/item1.xml"/><Relationship Id="rId6" Type="http://schemas.openxmlformats.org/officeDocument/2006/relationships/slide" Target="slides/slide1.xml"/><Relationship Id="rId11" Type="http://schemas.openxmlformats.org/officeDocument/2006/relationships/slide" Target="slides/slide6.xml"/><Relationship Id="rId24" Type="http://schemas.openxmlformats.org/officeDocument/2006/relationships/slide" Target="slides/slide19.xml"/><Relationship Id="rId32" Type="http://schemas.openxmlformats.org/officeDocument/2006/relationships/slide" Target="slides/slide27.xml"/><Relationship Id="rId37" Type="http://schemas.openxmlformats.org/officeDocument/2006/relationships/slide" Target="slides/slide32.xml"/><Relationship Id="rId40" Type="http://schemas.openxmlformats.org/officeDocument/2006/relationships/commentAuthors" Target="commentAuthors.xml"/><Relationship Id="rId5" Type="http://schemas.openxmlformats.org/officeDocument/2006/relationships/slideMaster" Target="slideMasters/slideMaster1.xml"/><Relationship Id="rId15" Type="http://schemas.openxmlformats.org/officeDocument/2006/relationships/slide" Target="slides/slide10.xml"/><Relationship Id="rId23" Type="http://schemas.openxmlformats.org/officeDocument/2006/relationships/slide" Target="slides/slide18.xml"/><Relationship Id="rId28" Type="http://schemas.openxmlformats.org/officeDocument/2006/relationships/slide" Target="slides/slide23.xml"/><Relationship Id="rId36" Type="http://schemas.openxmlformats.org/officeDocument/2006/relationships/slide" Target="slides/slide31.xml"/><Relationship Id="rId10" Type="http://schemas.openxmlformats.org/officeDocument/2006/relationships/slide" Target="slides/slide5.xml"/><Relationship Id="rId19" Type="http://schemas.openxmlformats.org/officeDocument/2006/relationships/slide" Target="slides/slide14.xml"/><Relationship Id="rId31" Type="http://schemas.openxmlformats.org/officeDocument/2006/relationships/slide" Target="slides/slide26.xml"/><Relationship Id="rId44" Type="http://schemas.openxmlformats.org/officeDocument/2006/relationships/tableStyles" Target="tableStyles.xml"/><Relationship Id="rId4" Type="http://schemas.openxmlformats.org/officeDocument/2006/relationships/customXml" Target="../customXml/item4.xml"/><Relationship Id="rId9" Type="http://schemas.openxmlformats.org/officeDocument/2006/relationships/slide" Target="slides/slide4.xml"/><Relationship Id="rId14" Type="http://schemas.openxmlformats.org/officeDocument/2006/relationships/slide" Target="slides/slide9.xml"/><Relationship Id="rId22" Type="http://schemas.openxmlformats.org/officeDocument/2006/relationships/slide" Target="slides/slide17.xml"/><Relationship Id="rId27" Type="http://schemas.openxmlformats.org/officeDocument/2006/relationships/slide" Target="slides/slide22.xml"/><Relationship Id="rId30" Type="http://schemas.openxmlformats.org/officeDocument/2006/relationships/slide" Target="slides/slide25.xml"/><Relationship Id="rId35" Type="http://schemas.openxmlformats.org/officeDocument/2006/relationships/slide" Target="slides/slide30.xml"/><Relationship Id="rId43" Type="http://schemas.openxmlformats.org/officeDocument/2006/relationships/theme" Target="theme/theme1.xml"/><Relationship Id="rId8" Type="http://schemas.openxmlformats.org/officeDocument/2006/relationships/slide" Target="slides/slide3.xml"/><Relationship Id="rId3" Type="http://schemas.openxmlformats.org/officeDocument/2006/relationships/customXml" Target="../customXml/item3.xml"/><Relationship Id="rId12" Type="http://schemas.openxmlformats.org/officeDocument/2006/relationships/slide" Target="slides/slide7.xml"/><Relationship Id="rId17" Type="http://schemas.openxmlformats.org/officeDocument/2006/relationships/slide" Target="slides/slide12.xml"/><Relationship Id="rId25" Type="http://schemas.openxmlformats.org/officeDocument/2006/relationships/slide" Target="slides/slide20.xml"/><Relationship Id="rId33" Type="http://schemas.openxmlformats.org/officeDocument/2006/relationships/slide" Target="slides/slide28.xml"/><Relationship Id="rId38" Type="http://schemas.openxmlformats.org/officeDocument/2006/relationships/slide" Target="slides/slide33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970338" y="0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39204A04-172D-4A7C-814C-670B048805D0}" type="datetimeFigureOut">
              <a:rPr lang="en-NZ" smtClean="0"/>
              <a:pPr/>
              <a:t>23/10/2020</a:t>
            </a:fld>
            <a:endParaRPr lang="en-NZ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717550" y="1162050"/>
            <a:ext cx="5575300" cy="31369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Z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701675" y="4473575"/>
            <a:ext cx="5607050" cy="3660775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NZ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Z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970338" y="8829675"/>
            <a:ext cx="3038475" cy="466725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79A551-BFAF-4E37-B74A-4E8074E0956E}" type="slidenum">
              <a:rPr lang="en-NZ" smtClean="0"/>
              <a:pPr/>
              <a:t>‹#›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6001653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84136968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528946436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15187820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355518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45695798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678248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61163939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743262228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637908076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93342367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7079447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15936828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1908036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123582620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04564637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40958203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36612945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015145014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29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3703502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30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325516164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31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36559806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32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4915312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indent="0">
              <a:buFontTx/>
              <a:buNone/>
            </a:pPr>
            <a:endParaRPr lang="en-US" sz="1200" b="0" i="0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4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8522961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33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557306477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5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166214856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sz="1200" u="none" kern="1200" dirty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6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11544811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  <a:p>
            <a:endParaRPr lang="en-US" dirty="0"/>
          </a:p>
          <a:p>
            <a:pPr marL="171450" indent="-171450">
              <a:buFontTx/>
              <a:buChar char="-"/>
            </a:pPr>
            <a:endParaRPr lang="en-NZ" u="none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7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68344316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8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6823458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NZ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9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34620116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79A551-BFAF-4E37-B74A-4E8074E0956E}" type="slidenum">
              <a:rPr lang="en-NZ" smtClean="0"/>
              <a:pPr/>
              <a:t>10</a:t>
            </a:fld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8009260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2041"/>
            <a:ext cx="17340263" cy="9765642"/>
            <a:chOff x="0" y="-8467"/>
            <a:chExt cx="12192000" cy="6866467"/>
          </a:xfrm>
        </p:grpSpPr>
        <p:cxnSp>
          <p:nvCxnSpPr>
            <p:cNvPr id="32" name="Straight Connector 31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4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Isosceles Triangle 26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0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31" name="Isosceles Triangle 30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Isosceles Triangle 18"/>
            <p:cNvSpPr/>
            <p:nvPr/>
          </p:nvSpPr>
          <p:spPr>
            <a:xfrm rot="10800000">
              <a:off x="0" y="0"/>
              <a:ext cx="842596" cy="5666154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143450" y="3419782"/>
            <a:ext cx="11046646" cy="2341407"/>
          </a:xfrm>
        </p:spPr>
        <p:txBody>
          <a:bodyPr anchor="b">
            <a:noAutofit/>
          </a:bodyPr>
          <a:lstStyle>
            <a:lvl1pPr algn="r">
              <a:defRPr sz="7680">
                <a:solidFill>
                  <a:schemeClr val="accent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143450" y="5761185"/>
            <a:ext cx="11046646" cy="1560034"/>
          </a:xfrm>
        </p:spPr>
        <p:txBody>
          <a:bodyPr anchor="t"/>
          <a:lstStyle>
            <a:lvl1pPr marL="0" indent="0" algn="r">
              <a:buNone/>
              <a:defRPr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130046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9506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260091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325114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390137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455160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5201839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pic>
        <p:nvPicPr>
          <p:cNvPr id="18" name="Picture 17" descr="ESR-new-2017 logo.png">
            <a:extLst>
              <a:ext uri="{FF2B5EF4-FFF2-40B4-BE49-F238E27FC236}">
                <a16:creationId xmlns:a16="http://schemas.microsoft.com/office/drawing/2014/main" id="{275D608F-ABE9-4B75-9A65-F63A28EEAD26}"/>
              </a:ext>
            </a:extLst>
          </p:cNvPr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68" y="8327570"/>
            <a:ext cx="2672699" cy="9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3024117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50" y="866986"/>
            <a:ext cx="12226746" cy="4840676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357902"/>
            <a:ext cx="12226746" cy="2234257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011574647"/>
      </p:ext>
    </p:extLst>
  </p:cSld>
  <p:clrMapOvr>
    <a:masterClrMapping/>
  </p:clrMapOvr>
  <p:hf sldNum="0"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604" y="866987"/>
            <a:ext cx="11512009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943013" y="5165795"/>
            <a:ext cx="10275192" cy="541867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2276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357902"/>
            <a:ext cx="12226746" cy="2234257"/>
          </a:xfrm>
        </p:spPr>
        <p:txBody>
          <a:bodyPr anchor="ctr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0" name="TextBox 19"/>
          <p:cNvSpPr txBox="1"/>
          <p:nvPr/>
        </p:nvSpPr>
        <p:spPr>
          <a:xfrm>
            <a:off x="770683" y="1124093"/>
            <a:ext cx="867013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2" name="TextBox 21"/>
          <p:cNvSpPr txBox="1"/>
          <p:nvPr/>
        </p:nvSpPr>
        <p:spPr>
          <a:xfrm>
            <a:off x="12648224" y="4105324"/>
            <a:ext cx="867013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562337840"/>
      </p:ext>
    </p:extLst>
  </p:cSld>
  <p:clrMapOvr>
    <a:masterClrMapping/>
  </p:clrMapOvr>
  <p:hf sldNum="0" hdr="0" ftr="0" dt="0"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50" y="2747716"/>
            <a:ext cx="12226746" cy="3691321"/>
          </a:xfrm>
        </p:spPr>
        <p:txBody>
          <a:bodyPr anchor="b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439037"/>
            <a:ext cx="12226746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30519616"/>
      </p:ext>
    </p:extLst>
  </p:cSld>
  <p:clrMapOvr>
    <a:masterClrMapping/>
  </p:clrMapOvr>
  <p:hf sldNum="0" hdr="0" ftr="0" dt="0"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24604" y="866987"/>
            <a:ext cx="11512009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63347" y="5707662"/>
            <a:ext cx="12226747" cy="7313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439037"/>
            <a:ext cx="12226746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  <p:sp>
        <p:nvSpPr>
          <p:cNvPr id="24" name="TextBox 23"/>
          <p:cNvSpPr txBox="1"/>
          <p:nvPr/>
        </p:nvSpPr>
        <p:spPr>
          <a:xfrm>
            <a:off x="770683" y="1124093"/>
            <a:ext cx="867013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25" name="TextBox 24"/>
          <p:cNvSpPr txBox="1"/>
          <p:nvPr/>
        </p:nvSpPr>
        <p:spPr>
          <a:xfrm>
            <a:off x="12648224" y="4105324"/>
            <a:ext cx="867013" cy="831681"/>
          </a:xfrm>
          <a:prstGeom prst="rect">
            <a:avLst/>
          </a:prstGeom>
        </p:spPr>
        <p:txBody>
          <a:bodyPr vert="horz" lIns="130048" tIns="65024" rIns="130048" bIns="65024" rtlCol="0" anchor="ctr">
            <a:noAutofit/>
          </a:bodyPr>
          <a:lstStyle/>
          <a:p>
            <a:pPr lvl="0"/>
            <a:r>
              <a:rPr lang="en-US" sz="11378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1044551743"/>
      </p:ext>
    </p:extLst>
  </p:cSld>
  <p:clrMapOvr>
    <a:masterClrMapping/>
  </p:clrMapOvr>
  <p:hf sldNum="0" hdr="0" ftr="0" dt="0"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75389" y="866987"/>
            <a:ext cx="12214706" cy="4298809"/>
          </a:xfrm>
        </p:spPr>
        <p:txBody>
          <a:bodyPr anchor="ctr">
            <a:normAutofit/>
          </a:bodyPr>
          <a:lstStyle>
            <a:lvl1pPr algn="l">
              <a:defRPr sz="6258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2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963347" y="5707662"/>
            <a:ext cx="12226747" cy="731375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3413">
                <a:solidFill>
                  <a:schemeClr val="accent1"/>
                </a:solidFill>
              </a:defRPr>
            </a:lvl1pPr>
            <a:lvl2pPr marL="650230" indent="0">
              <a:buFontTx/>
              <a:buNone/>
              <a:defRPr/>
            </a:lvl2pPr>
            <a:lvl3pPr marL="1300460" indent="0">
              <a:buFontTx/>
              <a:buNone/>
              <a:defRPr/>
            </a:lvl3pPr>
            <a:lvl4pPr marL="1950690" indent="0">
              <a:buFontTx/>
              <a:buNone/>
              <a:defRPr/>
            </a:lvl4pPr>
            <a:lvl5pPr marL="2600919" indent="0">
              <a:buFontTx/>
              <a:buNone/>
              <a:defRPr/>
            </a:lvl5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439037"/>
            <a:ext cx="12226746" cy="2153122"/>
          </a:xfrm>
        </p:spPr>
        <p:txBody>
          <a:bodyPr anchor="t">
            <a:normAutofit/>
          </a:bodyPr>
          <a:lstStyle>
            <a:lvl1pPr marL="0" indent="0" algn="l">
              <a:buNone/>
              <a:defRPr sz="256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78575627"/>
      </p:ext>
    </p:extLst>
  </p:cSld>
  <p:clrMapOvr>
    <a:masterClrMapping/>
  </p:clrMapOvr>
  <p:hf sldNum="0" hdr="0" ftr="0" dt="0"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5C6B4A9-1611-4792-9094-5F34BCA07E0B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9333C77-0158-454C-844F-B7AB9BD7DAD4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6820763"/>
      </p:ext>
    </p:extLst>
  </p:cSld>
  <p:clrMapOvr>
    <a:masterClrMapping/>
  </p:clrMapOvr>
  <p:hf sldNum="0" hdr="0" ftr="0" dt="0"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1332149" y="866986"/>
            <a:ext cx="1855691" cy="7468730"/>
          </a:xfrm>
        </p:spPr>
        <p:txBody>
          <a:bodyPr vert="eaVert" anchor="ctr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963350" y="866987"/>
            <a:ext cx="10041409" cy="7468729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5281514"/>
      </p:ext>
    </p:extLst>
  </p:cSld>
  <p:clrMapOvr>
    <a:masterClrMapping/>
  </p:clrMapOvr>
  <p:hf sldNum="0" hdr="0" ftr="0" dt="0"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1_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1091148" y="2294966"/>
            <a:ext cx="15056902" cy="5844482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1148" y="609600"/>
            <a:ext cx="12358152" cy="1141283"/>
          </a:xfrm>
        </p:spPr>
        <p:txBody>
          <a:bodyPr>
            <a:noAutofit/>
          </a:bodyPr>
          <a:lstStyle>
            <a:lvl1pPr>
              <a:lnSpc>
                <a:spcPts val="5200"/>
              </a:lnSpc>
              <a:defRPr sz="5400" b="1" spc="150" baseline="0">
                <a:solidFill>
                  <a:srgbClr val="0097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ESR-new-2017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68" y="8327570"/>
            <a:ext cx="2672699" cy="9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48472713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1_Title, Text and bullet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091148" y="609600"/>
            <a:ext cx="12370852" cy="1141283"/>
          </a:xfrm>
        </p:spPr>
        <p:txBody>
          <a:bodyPr>
            <a:noAutofit/>
          </a:bodyPr>
          <a:lstStyle>
            <a:lvl1pPr>
              <a:lnSpc>
                <a:spcPts val="5200"/>
              </a:lnSpc>
              <a:defRPr sz="5400" b="1" spc="150" baseline="0">
                <a:solidFill>
                  <a:srgbClr val="0097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090884" y="2431676"/>
            <a:ext cx="15000016" cy="5759287"/>
          </a:xfrm>
        </p:spPr>
        <p:txBody>
          <a:bodyPr>
            <a:noAutofit/>
          </a:bodyPr>
          <a:lstStyle>
            <a:lvl1pPr marL="444500" indent="-44450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1700" indent="-433388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pic>
        <p:nvPicPr>
          <p:cNvPr id="6" name="Picture 5" descr="ESR-new-2017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68" y="8327570"/>
            <a:ext cx="2672699" cy="9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9425492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Picture Placeholder 4"/>
          <p:cNvSpPr>
            <a:spLocks noGrp="1"/>
          </p:cNvSpPr>
          <p:nvPr>
            <p:ph type="pic" sz="quarter" idx="11"/>
          </p:nvPr>
        </p:nvSpPr>
        <p:spPr>
          <a:xfrm>
            <a:off x="9556750" y="2294966"/>
            <a:ext cx="6591300" cy="5870240"/>
          </a:xfrm>
        </p:spPr>
        <p:txBody>
          <a:bodyPr/>
          <a:lstStyle/>
          <a:p>
            <a:r>
              <a:rPr lang="en-US"/>
              <a:t>Click icon to add picture</a:t>
            </a:r>
            <a:endParaRPr lang="en-NZ"/>
          </a:p>
        </p:txBody>
      </p:sp>
      <p:sp>
        <p:nvSpPr>
          <p:cNvPr id="8" name="Content Placeholder 3"/>
          <p:cNvSpPr>
            <a:spLocks noGrp="1"/>
          </p:cNvSpPr>
          <p:nvPr>
            <p:ph sz="half" idx="2"/>
          </p:nvPr>
        </p:nvSpPr>
        <p:spPr>
          <a:xfrm>
            <a:off x="1090884" y="2294965"/>
            <a:ext cx="8142763" cy="6598210"/>
          </a:xfrm>
        </p:spPr>
        <p:txBody>
          <a:bodyPr>
            <a:noAutofit/>
          </a:bodyPr>
          <a:lstStyle>
            <a:lvl1pPr marL="444500" indent="-444500">
              <a:lnSpc>
                <a:spcPts val="4000"/>
              </a:lnSpc>
              <a:spcBef>
                <a:spcPts val="0"/>
              </a:spcBef>
              <a:spcAft>
                <a:spcPts val="1200"/>
              </a:spcAft>
              <a:buFont typeface="Arial" panose="020B0604020202020204" pitchFamily="34" charset="0"/>
              <a:buChar char="•"/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901700" indent="-433388">
              <a:lnSpc>
                <a:spcPts val="4000"/>
              </a:lnSpc>
              <a:spcBef>
                <a:spcPts val="0"/>
              </a:spcBef>
              <a:spcAft>
                <a:spcPts val="600"/>
              </a:spcAft>
              <a:buFont typeface="Arial" panose="020B0604020202020204" pitchFamily="34" charset="0"/>
              <a:buChar char="•"/>
              <a:defRPr sz="3100">
                <a:latin typeface="Arial" panose="020B0604020202020204" pitchFamily="34" charset="0"/>
                <a:cs typeface="Arial" panose="020B0604020202020204" pitchFamily="34" charset="0"/>
              </a:defRPr>
            </a:lvl2pPr>
          </a:lstStyle>
          <a:p>
            <a:pPr lvl="0"/>
            <a:r>
              <a:rPr lang="en-US" dirty="0"/>
              <a:t>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</p:txBody>
      </p:sp>
      <p:sp>
        <p:nvSpPr>
          <p:cNvPr id="10" name="Title 1"/>
          <p:cNvSpPr>
            <a:spLocks noGrp="1"/>
          </p:cNvSpPr>
          <p:nvPr>
            <p:ph type="title"/>
          </p:nvPr>
        </p:nvSpPr>
        <p:spPr>
          <a:xfrm>
            <a:off x="1091148" y="609600"/>
            <a:ext cx="12281952" cy="1141283"/>
          </a:xfrm>
        </p:spPr>
        <p:txBody>
          <a:bodyPr>
            <a:noAutofit/>
          </a:bodyPr>
          <a:lstStyle>
            <a:lvl1pPr>
              <a:lnSpc>
                <a:spcPts val="5200"/>
              </a:lnSpc>
              <a:defRPr sz="5400" b="1" spc="150" baseline="0">
                <a:solidFill>
                  <a:srgbClr val="0097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pic>
        <p:nvPicPr>
          <p:cNvPr id="7" name="Picture 6" descr="ESR-new-2017 logo.png"/>
          <p:cNvPicPr>
            <a:picLocks noChangeAspect="1"/>
          </p:cNvPicPr>
          <p:nvPr userDrawn="1"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06568" y="8327570"/>
            <a:ext cx="2672699" cy="94658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145379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>
            <a:lvl1pPr>
              <a:defRPr sz="512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12900384"/>
      </p:ext>
    </p:extLst>
  </p:cSld>
  <p:clrMapOvr>
    <a:masterClrMapping/>
  </p:clrMapOvr>
  <p:hf sldNum="0" hdr="0" ftr="0" dt="0"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ack Cover"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364906" y="3320437"/>
            <a:ext cx="10415683" cy="894171"/>
          </a:xfrm>
        </p:spPr>
        <p:txBody>
          <a:bodyPr anchor="b">
            <a:noAutofit/>
          </a:bodyPr>
          <a:lstStyle>
            <a:lvl1pPr>
              <a:lnSpc>
                <a:spcPts val="5000"/>
              </a:lnSpc>
              <a:defRPr sz="430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2904" y="4497348"/>
            <a:ext cx="10427687" cy="896245"/>
          </a:xfrm>
        </p:spPr>
        <p:txBody>
          <a:bodyPr>
            <a:noAutofit/>
          </a:bodyPr>
          <a:lstStyle>
            <a:lvl1pPr marL="0" indent="0">
              <a:lnSpc>
                <a:spcPts val="5000"/>
              </a:lnSpc>
              <a:spcBef>
                <a:spcPts val="0"/>
              </a:spcBef>
              <a:buNone/>
              <a:defRPr sz="2800">
                <a:solidFill>
                  <a:srgbClr val="0097DB"/>
                </a:solidFill>
                <a:latin typeface="Arial" panose="020B0604020202020204" pitchFamily="34" charset="0"/>
                <a:cs typeface="Arial" panose="020B0604020202020204" pitchFamily="34" charset="0"/>
              </a:defRPr>
            </a:lvl1pPr>
            <a:lvl2pPr marL="650230" indent="0">
              <a:buNone/>
              <a:defRPr sz="2844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395916768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50" y="3841234"/>
            <a:ext cx="12226746" cy="2597804"/>
          </a:xfrm>
        </p:spPr>
        <p:txBody>
          <a:bodyPr anchor="b"/>
          <a:lstStyle>
            <a:lvl1pPr algn="l">
              <a:defRPr sz="5689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50" y="6439037"/>
            <a:ext cx="12226746" cy="1223680"/>
          </a:xfrm>
        </p:spPr>
        <p:txBody>
          <a:bodyPr anchor="t"/>
          <a:lstStyle>
            <a:lvl1pPr marL="0" indent="0" algn="l">
              <a:buNone/>
              <a:defRPr sz="2844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650230" indent="0">
              <a:buNone/>
              <a:defRPr sz="2560">
                <a:solidFill>
                  <a:schemeClr val="tx1">
                    <a:tint val="75000"/>
                  </a:schemeClr>
                </a:solidFill>
              </a:defRPr>
            </a:lvl2pPr>
            <a:lvl3pPr marL="1300460" indent="0">
              <a:buNone/>
              <a:defRPr sz="2276">
                <a:solidFill>
                  <a:schemeClr val="tx1">
                    <a:tint val="75000"/>
                  </a:schemeClr>
                </a:solidFill>
              </a:defRPr>
            </a:lvl3pPr>
            <a:lvl4pPr marL="1950690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4pPr>
            <a:lvl5pPr marL="260091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5pPr>
            <a:lvl6pPr marL="325114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6pPr>
            <a:lvl7pPr marL="390137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7pPr>
            <a:lvl8pPr marL="455160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8pPr>
            <a:lvl9pPr marL="5201839" indent="0">
              <a:buNone/>
              <a:defRPr sz="1991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381908662"/>
      </p:ext>
    </p:extLst>
  </p:cSld>
  <p:clrMapOvr>
    <a:masterClrMapping/>
  </p:clrMapOvr>
  <p:hf sldNum="0"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963350" y="3072838"/>
            <a:ext cx="5950809" cy="5519320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239290" y="3072838"/>
            <a:ext cx="5950808" cy="5519322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B712588-04B1-427B-82EE-E8DB90309F08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F9F0C5-380F-41C2-899A-BAC0F0927E16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270088449"/>
      </p:ext>
    </p:extLst>
  </p:cSld>
  <p:clrMapOvr>
    <a:masterClrMapping/>
  </p:clrMapOvr>
  <p:hf sldNum="0"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1090" y="3073398"/>
            <a:ext cx="5953068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961090" y="3892971"/>
            <a:ext cx="5953068" cy="46991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237032" y="3073398"/>
            <a:ext cx="5953061" cy="819573"/>
          </a:xfrm>
        </p:spPr>
        <p:txBody>
          <a:bodyPr anchor="b">
            <a:noAutofit/>
          </a:bodyPr>
          <a:lstStyle>
            <a:lvl1pPr marL="0" indent="0">
              <a:buNone/>
              <a:defRPr sz="3413" b="0"/>
            </a:lvl1pPr>
            <a:lvl2pPr marL="650230" indent="0">
              <a:buNone/>
              <a:defRPr sz="2844" b="1"/>
            </a:lvl2pPr>
            <a:lvl3pPr marL="1300460" indent="0">
              <a:buNone/>
              <a:defRPr sz="2560" b="1"/>
            </a:lvl3pPr>
            <a:lvl4pPr marL="1950690" indent="0">
              <a:buNone/>
              <a:defRPr sz="2276" b="1"/>
            </a:lvl4pPr>
            <a:lvl5pPr marL="2600919" indent="0">
              <a:buNone/>
              <a:defRPr sz="2276" b="1"/>
            </a:lvl5pPr>
            <a:lvl6pPr marL="3251149" indent="0">
              <a:buNone/>
              <a:defRPr sz="2276" b="1"/>
            </a:lvl6pPr>
            <a:lvl7pPr marL="3901379" indent="0">
              <a:buNone/>
              <a:defRPr sz="2276" b="1"/>
            </a:lvl7pPr>
            <a:lvl8pPr marL="4551609" indent="0">
              <a:buNone/>
              <a:defRPr sz="2276" b="1"/>
            </a:lvl8pPr>
            <a:lvl9pPr marL="5201839" indent="0">
              <a:buNone/>
              <a:defRPr sz="2276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237035" y="3892971"/>
            <a:ext cx="5953059" cy="4699189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161940366"/>
      </p:ext>
    </p:extLst>
  </p:cSld>
  <p:clrMapOvr>
    <a:masterClrMapping/>
  </p:clrMapOvr>
  <p:hf sldNum="0"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49" y="866987"/>
            <a:ext cx="12226746" cy="1878471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437941393"/>
      </p:ext>
    </p:extLst>
  </p:cSld>
  <p:clrMapOvr>
    <a:masterClrMapping/>
  </p:clrMapOvr>
  <p:hf sldNum="0"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4949264"/>
      </p:ext>
    </p:extLst>
  </p:cSld>
  <p:clrMapOvr>
    <a:masterClrMapping/>
  </p:clrMapOvr>
  <p:hf sldNum="0"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49" y="2131348"/>
            <a:ext cx="5482163" cy="1818263"/>
          </a:xfrm>
        </p:spPr>
        <p:txBody>
          <a:bodyPr anchor="b">
            <a:normAutofit/>
          </a:bodyPr>
          <a:lstStyle>
            <a:lvl1pPr>
              <a:defRPr sz="2844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770641" y="732337"/>
            <a:ext cx="6419454" cy="7859822"/>
          </a:xfrm>
        </p:spPr>
        <p:txBody>
          <a:bodyPr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3349" y="3949610"/>
            <a:ext cx="5482163" cy="3675661"/>
          </a:xfrm>
        </p:spPr>
        <p:txBody>
          <a:bodyPr>
            <a:normAutofit/>
          </a:bodyPr>
          <a:lstStyle>
            <a:lvl1pPr marL="0" indent="0">
              <a:buNone/>
              <a:defRPr sz="1991"/>
            </a:lvl1pPr>
            <a:lvl2pPr marL="650035" indent="0">
              <a:buNone/>
              <a:defRPr sz="1991"/>
            </a:lvl2pPr>
            <a:lvl3pPr marL="1300070" indent="0">
              <a:buNone/>
              <a:defRPr sz="1707"/>
            </a:lvl3pPr>
            <a:lvl4pPr marL="1950105" indent="0">
              <a:buNone/>
              <a:defRPr sz="1422"/>
            </a:lvl4pPr>
            <a:lvl5pPr marL="2600139" indent="0">
              <a:buNone/>
              <a:defRPr sz="1422"/>
            </a:lvl5pPr>
            <a:lvl6pPr marL="3250174" indent="0">
              <a:buNone/>
              <a:defRPr sz="1422"/>
            </a:lvl6pPr>
            <a:lvl7pPr marL="3900209" indent="0">
              <a:buNone/>
              <a:defRPr sz="1422"/>
            </a:lvl7pPr>
            <a:lvl8pPr marL="4550244" indent="0">
              <a:buNone/>
              <a:defRPr sz="1422"/>
            </a:lvl8pPr>
            <a:lvl9pPr marL="5200279" indent="0">
              <a:buNone/>
              <a:defRPr sz="1422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2A54C80-263E-416B-A8E0-580EDEADCBDC}" type="datetimeFigureOut">
              <a:rPr lang="en-US" smtClean="0"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519954A3-9DFD-4C44-94BA-B95130A3BA1C}" type="slidenum">
              <a:rPr lang="en-US" smtClean="0"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93951231"/>
      </p:ext>
    </p:extLst>
  </p:cSld>
  <p:clrMapOvr>
    <a:masterClrMapping/>
  </p:clrMapOvr>
  <p:hf sldNum="0"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350" y="6827520"/>
            <a:ext cx="12226744" cy="806027"/>
          </a:xfrm>
        </p:spPr>
        <p:txBody>
          <a:bodyPr anchor="b">
            <a:normAutofit/>
          </a:bodyPr>
          <a:lstStyle>
            <a:lvl1pPr algn="l">
              <a:defRPr sz="3413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963349" y="866986"/>
            <a:ext cx="12226746" cy="5469466"/>
          </a:xfrm>
        </p:spPr>
        <p:txBody>
          <a:bodyPr anchor="t">
            <a:normAutofit/>
          </a:bodyPr>
          <a:lstStyle>
            <a:lvl1pPr marL="0" indent="0" algn="ctr">
              <a:buNone/>
              <a:defRPr sz="2276"/>
            </a:lvl1pPr>
            <a:lvl2pPr marL="650230" indent="0">
              <a:buNone/>
              <a:defRPr sz="2276"/>
            </a:lvl2pPr>
            <a:lvl3pPr marL="1300460" indent="0">
              <a:buNone/>
              <a:defRPr sz="2276"/>
            </a:lvl3pPr>
            <a:lvl4pPr marL="1950690" indent="0">
              <a:buNone/>
              <a:defRPr sz="2276"/>
            </a:lvl4pPr>
            <a:lvl5pPr marL="2600919" indent="0">
              <a:buNone/>
              <a:defRPr sz="2276"/>
            </a:lvl5pPr>
            <a:lvl6pPr marL="3251149" indent="0">
              <a:buNone/>
              <a:defRPr sz="2276"/>
            </a:lvl6pPr>
            <a:lvl7pPr marL="3901379" indent="0">
              <a:buNone/>
              <a:defRPr sz="2276"/>
            </a:lvl7pPr>
            <a:lvl8pPr marL="4551609" indent="0">
              <a:buNone/>
              <a:defRPr sz="2276"/>
            </a:lvl8pPr>
            <a:lvl9pPr marL="5201839" indent="0">
              <a:buNone/>
              <a:defRPr sz="2276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963350" y="7633547"/>
            <a:ext cx="12226744" cy="958612"/>
          </a:xfrm>
        </p:spPr>
        <p:txBody>
          <a:bodyPr>
            <a:normAutofit/>
          </a:bodyPr>
          <a:lstStyle>
            <a:lvl1pPr marL="0" indent="0">
              <a:buNone/>
              <a:defRPr sz="1707"/>
            </a:lvl1pPr>
            <a:lvl2pPr marL="650230" indent="0">
              <a:buNone/>
              <a:defRPr sz="1707"/>
            </a:lvl2pPr>
            <a:lvl3pPr marL="1300460" indent="0">
              <a:buNone/>
              <a:defRPr sz="1422"/>
            </a:lvl3pPr>
            <a:lvl4pPr marL="1950690" indent="0">
              <a:buNone/>
              <a:defRPr sz="1280"/>
            </a:lvl4pPr>
            <a:lvl5pPr marL="2600919" indent="0">
              <a:buNone/>
              <a:defRPr sz="1280"/>
            </a:lvl5pPr>
            <a:lvl6pPr marL="3251149" indent="0">
              <a:buNone/>
              <a:defRPr sz="1280"/>
            </a:lvl6pPr>
            <a:lvl7pPr marL="3901379" indent="0">
              <a:buNone/>
              <a:defRPr sz="1280"/>
            </a:lvl7pPr>
            <a:lvl8pPr marL="4551609" indent="0">
              <a:buNone/>
              <a:defRPr sz="1280"/>
            </a:lvl8pPr>
            <a:lvl9pPr marL="5201839" indent="0">
              <a:buNone/>
              <a:defRPr sz="128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97766670"/>
      </p:ext>
    </p:extLst>
  </p:cSld>
  <p:clrMapOvr>
    <a:masterClrMapping/>
  </p:clrMapOvr>
  <p:hf sldNum="0"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slideLayout" Target="../slideLayouts/slideLayout18.xml"/><Relationship Id="rId3" Type="http://schemas.openxmlformats.org/officeDocument/2006/relationships/slideLayout" Target="../slideLayouts/slideLayout3.xml"/><Relationship Id="rId21" Type="http://schemas.openxmlformats.org/officeDocument/2006/relationships/theme" Target="../theme/theme1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20" Type="http://schemas.openxmlformats.org/officeDocument/2006/relationships/slideLayout" Target="../slideLayouts/slideLayout20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slideLayout" Target="../slideLayouts/slideLayout19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-12041"/>
            <a:ext cx="17340263" cy="9765642"/>
            <a:chOff x="0" y="-8467"/>
            <a:chExt cx="12192000" cy="6866467"/>
          </a:xfrm>
        </p:grpSpPr>
        <p:cxnSp>
          <p:nvCxnSpPr>
            <p:cNvPr id="20" name="Straight Connector 19"/>
            <p:cNvCxnSpPr/>
            <p:nvPr/>
          </p:nvCxnSpPr>
          <p:spPr>
            <a:xfrm>
              <a:off x="9371012" y="0"/>
              <a:ext cx="1219200" cy="6858000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21" name="Straight Connector 20"/>
            <p:cNvCxnSpPr/>
            <p:nvPr/>
          </p:nvCxnSpPr>
          <p:spPr>
            <a:xfrm flipH="1">
              <a:off x="7425267" y="3681413"/>
              <a:ext cx="4763558" cy="3176587"/>
            </a:xfrm>
            <a:prstGeom prst="line">
              <a:avLst/>
            </a:prstGeom>
            <a:ln w="9525">
              <a:solidFill>
                <a:schemeClr val="bg1">
                  <a:lumMod val="85000"/>
                  <a:lumOff val="15000"/>
                </a:schemeClr>
              </a:solidFill>
            </a:ln>
          </p:spPr>
          <p:style>
            <a:lnRef idx="2">
              <a:schemeClr val="accent1"/>
            </a:lnRef>
            <a:fillRef idx="0">
              <a:schemeClr val="accent1"/>
            </a:fillRef>
            <a:effectRef idx="1">
              <a:schemeClr val="accent1"/>
            </a:effectRef>
            <a:fontRef idx="minor">
              <a:schemeClr val="tx1"/>
            </a:fontRef>
          </p:style>
        </p:cxnSp>
        <p:sp>
          <p:nvSpPr>
            <p:cNvPr id="22" name="Rectangle 23"/>
            <p:cNvSpPr/>
            <p:nvPr/>
          </p:nvSpPr>
          <p:spPr>
            <a:xfrm>
              <a:off x="9181476" y="-8467"/>
              <a:ext cx="3007349" cy="6866467"/>
            </a:xfrm>
            <a:custGeom>
              <a:avLst/>
              <a:gdLst/>
              <a:ahLst/>
              <a:cxnLst/>
              <a:rect l="l" t="t" r="r" b="b"/>
              <a:pathLst>
                <a:path w="3007349" h="6866467">
                  <a:moveTo>
                    <a:pt x="2045532" y="0"/>
                  </a:moveTo>
                  <a:lnTo>
                    <a:pt x="3007349" y="0"/>
                  </a:lnTo>
                  <a:lnTo>
                    <a:pt x="3007349" y="6866467"/>
                  </a:lnTo>
                  <a:lnTo>
                    <a:pt x="0" y="6866467"/>
                  </a:lnTo>
                  <a:lnTo>
                    <a:pt x="2045532" y="0"/>
                  </a:lnTo>
                  <a:close/>
                </a:path>
              </a:pathLst>
            </a:custGeom>
            <a:solidFill>
              <a:schemeClr val="accent1">
                <a:alpha val="3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Rectangle 25"/>
            <p:cNvSpPr/>
            <p:nvPr/>
          </p:nvSpPr>
          <p:spPr>
            <a:xfrm>
              <a:off x="9603442" y="-8467"/>
              <a:ext cx="2588558" cy="6866467"/>
            </a:xfrm>
            <a:custGeom>
              <a:avLst/>
              <a:gdLst/>
              <a:ahLst/>
              <a:cxnLst/>
              <a:rect l="l" t="t" r="r" b="b"/>
              <a:pathLst>
                <a:path w="2573311" h="6866467">
                  <a:moveTo>
                    <a:pt x="0" y="0"/>
                  </a:moveTo>
                  <a:lnTo>
                    <a:pt x="2573311" y="0"/>
                  </a:lnTo>
                  <a:lnTo>
                    <a:pt x="2573311" y="6866467"/>
                  </a:lnTo>
                  <a:lnTo>
                    <a:pt x="1202336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2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Isosceles Triangle 23"/>
            <p:cNvSpPr/>
            <p:nvPr/>
          </p:nvSpPr>
          <p:spPr>
            <a:xfrm>
              <a:off x="8932333" y="3048000"/>
              <a:ext cx="3259667" cy="3810000"/>
            </a:xfrm>
            <a:prstGeom prst="triangle">
              <a:avLst>
                <a:gd name="adj" fmla="val 100000"/>
              </a:avLst>
            </a:prstGeom>
            <a:solidFill>
              <a:schemeClr val="accent2">
                <a:alpha val="72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Rectangle 27"/>
            <p:cNvSpPr/>
            <p:nvPr/>
          </p:nvSpPr>
          <p:spPr>
            <a:xfrm>
              <a:off x="9334500" y="-8467"/>
              <a:ext cx="2854326" cy="6866467"/>
            </a:xfrm>
            <a:custGeom>
              <a:avLst/>
              <a:gdLst/>
              <a:ahLst/>
              <a:cxnLst/>
              <a:rect l="l" t="t" r="r" b="b"/>
              <a:pathLst>
                <a:path w="2858013" h="6866467">
                  <a:moveTo>
                    <a:pt x="0" y="0"/>
                  </a:moveTo>
                  <a:lnTo>
                    <a:pt x="2858013" y="0"/>
                  </a:lnTo>
                  <a:lnTo>
                    <a:pt x="2858013" y="6866467"/>
                  </a:lnTo>
                  <a:lnTo>
                    <a:pt x="2473942" y="6866467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2">
                <a:lumMod val="75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6" name="Rectangle 28"/>
            <p:cNvSpPr/>
            <p:nvPr/>
          </p:nvSpPr>
          <p:spPr>
            <a:xfrm>
              <a:off x="10898730" y="-8467"/>
              <a:ext cx="1290094" cy="6866467"/>
            </a:xfrm>
            <a:custGeom>
              <a:avLst/>
              <a:gdLst/>
              <a:ahLst/>
              <a:cxnLst/>
              <a:rect l="l" t="t" r="r" b="b"/>
              <a:pathLst>
                <a:path w="1290094" h="6858000">
                  <a:moveTo>
                    <a:pt x="1019735" y="0"/>
                  </a:moveTo>
                  <a:lnTo>
                    <a:pt x="1290094" y="0"/>
                  </a:lnTo>
                  <a:lnTo>
                    <a:pt x="1290094" y="6858000"/>
                  </a:lnTo>
                  <a:lnTo>
                    <a:pt x="0" y="6858000"/>
                  </a:lnTo>
                  <a:lnTo>
                    <a:pt x="1019735" y="0"/>
                  </a:lnTo>
                  <a:close/>
                </a:path>
              </a:pathLst>
            </a:custGeom>
            <a:solidFill>
              <a:schemeClr val="accent1">
                <a:lumMod val="60000"/>
                <a:lumOff val="40000"/>
                <a:alpha val="7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7" name="Rectangle 29"/>
            <p:cNvSpPr/>
            <p:nvPr/>
          </p:nvSpPr>
          <p:spPr>
            <a:xfrm>
              <a:off x="10938999" y="-8467"/>
              <a:ext cx="1249825" cy="6866467"/>
            </a:xfrm>
            <a:custGeom>
              <a:avLst/>
              <a:gdLst/>
              <a:ahLst/>
              <a:cxnLst/>
              <a:rect l="l" t="t" r="r" b="b"/>
              <a:pathLst>
                <a:path w="1249825" h="6858000">
                  <a:moveTo>
                    <a:pt x="0" y="0"/>
                  </a:moveTo>
                  <a:lnTo>
                    <a:pt x="1249825" y="0"/>
                  </a:lnTo>
                  <a:lnTo>
                    <a:pt x="1249825" y="6858000"/>
                  </a:lnTo>
                  <a:lnTo>
                    <a:pt x="1109382" y="685800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>
                <a:alpha val="6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8" name="Isosceles Triangle 27"/>
            <p:cNvSpPr/>
            <p:nvPr/>
          </p:nvSpPr>
          <p:spPr>
            <a:xfrm>
              <a:off x="10371666" y="3589867"/>
              <a:ext cx="1817159" cy="3268133"/>
            </a:xfrm>
            <a:prstGeom prst="triangle">
              <a:avLst>
                <a:gd name="adj" fmla="val 100000"/>
              </a:avLst>
            </a:prstGeom>
            <a:solidFill>
              <a:schemeClr val="accent1">
                <a:alpha val="80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9" name="Isosceles Triangle 28"/>
            <p:cNvSpPr/>
            <p:nvPr/>
          </p:nvSpPr>
          <p:spPr>
            <a:xfrm>
              <a:off x="0" y="4013200"/>
              <a:ext cx="448733" cy="2844800"/>
            </a:xfrm>
            <a:prstGeom prst="triangle">
              <a:avLst>
                <a:gd name="adj" fmla="val 0"/>
              </a:avLst>
            </a:prstGeom>
            <a:solidFill>
              <a:schemeClr val="accent1">
                <a:alpha val="85000"/>
              </a:schemeClr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963349" y="866987"/>
            <a:ext cx="12226746" cy="1878471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349" y="3072838"/>
            <a:ext cx="12226746" cy="5519322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247614" y="8592160"/>
            <a:ext cx="129702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61BEF0D-F0BB-DE4B-95CE-6DB70DBA9567}" type="datetimeFigureOut">
              <a:rPr lang="en-US" smtClean="0"/>
              <a:pPr/>
              <a:t>10/23/2020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963349" y="8592160"/>
            <a:ext cx="8956877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8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2218206" y="8592160"/>
            <a:ext cx="971890" cy="51928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80">
                <a:solidFill>
                  <a:schemeClr val="accent1"/>
                </a:solidFill>
              </a:defRPr>
            </a:lvl1pPr>
          </a:lstStyle>
          <a:p>
            <a:fld id="{D57F1E4F-1CFF-5643-939E-217C01CDF565}" type="slidenum">
              <a:rPr lang="en-US" smtClean="0"/>
              <a:pPr/>
              <a:t>‹#›</a:t>
            </a:fld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23909036"/>
      </p:ext>
    </p:extLst>
  </p:cSld>
  <p:clrMap bg1="dk1" tx1="lt1" bg2="dk2" tx2="lt2" accent1="accent1" accent2="accent2" accent3="accent3" accent4="accent4" accent5="accent5" accent6="accent6" hlink="hlink" folHlink="folHlink"/>
  <p:sldLayoutIdLst>
    <p:sldLayoutId id="2147483777" r:id="rId1"/>
    <p:sldLayoutId id="2147483778" r:id="rId2"/>
    <p:sldLayoutId id="2147483779" r:id="rId3"/>
    <p:sldLayoutId id="2147483780" r:id="rId4"/>
    <p:sldLayoutId id="2147483781" r:id="rId5"/>
    <p:sldLayoutId id="2147483782" r:id="rId6"/>
    <p:sldLayoutId id="2147483783" r:id="rId7"/>
    <p:sldLayoutId id="2147483784" r:id="rId8"/>
    <p:sldLayoutId id="2147483785" r:id="rId9"/>
    <p:sldLayoutId id="2147483786" r:id="rId10"/>
    <p:sldLayoutId id="2147483787" r:id="rId11"/>
    <p:sldLayoutId id="2147483788" r:id="rId12"/>
    <p:sldLayoutId id="2147483789" r:id="rId13"/>
    <p:sldLayoutId id="2147483790" r:id="rId14"/>
    <p:sldLayoutId id="2147483791" r:id="rId15"/>
    <p:sldLayoutId id="2147483792" r:id="rId16"/>
    <p:sldLayoutId id="2147483793" r:id="rId17"/>
    <p:sldLayoutId id="2147483666" r:id="rId18"/>
    <p:sldLayoutId id="2147483665" r:id="rId19"/>
    <p:sldLayoutId id="2147483663" r:id="rId20"/>
  </p:sldLayoutIdLst>
  <p:hf sldNum="0" hdr="0" ftr="0" dt="0"/>
  <p:txStyles>
    <p:titleStyle>
      <a:lvl1pPr algn="l" defTabSz="650230" rtl="0" eaLnBrk="1" latinLnBrk="0" hangingPunct="1">
        <a:spcBef>
          <a:spcPct val="0"/>
        </a:spcBef>
        <a:buNone/>
        <a:defRPr sz="5120" kern="1200">
          <a:solidFill>
            <a:schemeClr val="accent1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487672" indent="-487672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56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1056623" indent="-406394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2276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625575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991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227580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92603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357626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422649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487672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5526954" indent="-325115" algn="l" defTabSz="650230" rtl="0" eaLnBrk="1" latinLnBrk="0" hangingPunct="1">
        <a:spcBef>
          <a:spcPts val="1422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707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1pPr>
      <a:lvl2pPr marL="65023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2pPr>
      <a:lvl3pPr marL="130046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3pPr>
      <a:lvl4pPr marL="1950690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4pPr>
      <a:lvl5pPr marL="260091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5pPr>
      <a:lvl6pPr marL="325114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6pPr>
      <a:lvl7pPr marL="390137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7pPr>
      <a:lvl8pPr marL="455160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8pPr>
      <a:lvl9pPr marL="5201839" algn="l" defTabSz="650230" rtl="0" eaLnBrk="1" latinLnBrk="0" hangingPunct="1">
        <a:defRPr sz="256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jp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17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7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7.xml"/></Relationships>
</file>

<file path=ppt/slides/_rels/slide1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3.png"/><Relationship Id="rId3" Type="http://schemas.openxmlformats.org/officeDocument/2006/relationships/image" Target="../media/image28.jpg"/><Relationship Id="rId7" Type="http://schemas.openxmlformats.org/officeDocument/2006/relationships/image" Target="../media/image32.sv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31.png"/><Relationship Id="rId5" Type="http://schemas.openxmlformats.org/officeDocument/2006/relationships/image" Target="../media/image30.png"/><Relationship Id="rId4" Type="http://schemas.openxmlformats.org/officeDocument/2006/relationships/image" Target="../media/image29.png"/><Relationship Id="rId9" Type="http://schemas.openxmlformats.org/officeDocument/2006/relationships/image" Target="../media/image34.sv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jp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17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jp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17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17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17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7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17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jp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22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7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jpe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17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e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17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17.xml"/><Relationship Id="rId5" Type="http://schemas.openxmlformats.org/officeDocument/2006/relationships/image" Target="../media/image45.png"/><Relationship Id="rId4" Type="http://schemas.openxmlformats.org/officeDocument/2006/relationships/image" Target="../media/image44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7" Type="http://schemas.openxmlformats.org/officeDocument/2006/relationships/image" Target="../media/image5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9.svg"/><Relationship Id="rId5" Type="http://schemas.openxmlformats.org/officeDocument/2006/relationships/image" Target="../media/image48.png"/><Relationship Id="rId4" Type="http://schemas.openxmlformats.org/officeDocument/2006/relationships/image" Target="../media/image47.svg"/></Relationships>
</file>

<file path=ppt/slides/_rels/slide25.xml.rels><?xml version="1.0" encoding="UTF-8" standalone="yes"?>
<Relationships xmlns="http://schemas.openxmlformats.org/package/2006/relationships"><Relationship Id="rId8" Type="http://schemas.openxmlformats.org/officeDocument/2006/relationships/image" Target="../media/image22.png"/><Relationship Id="rId3" Type="http://schemas.openxmlformats.org/officeDocument/2006/relationships/image" Target="../media/image51.png"/><Relationship Id="rId7" Type="http://schemas.openxmlformats.org/officeDocument/2006/relationships/image" Target="../media/image49.sv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48.png"/><Relationship Id="rId5" Type="http://schemas.openxmlformats.org/officeDocument/2006/relationships/image" Target="../media/image47.svg"/><Relationship Id="rId4" Type="http://schemas.openxmlformats.org/officeDocument/2006/relationships/image" Target="../media/image46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image" Target="../media/image52.PNG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45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4.PNG"/><Relationship Id="rId2" Type="http://schemas.openxmlformats.org/officeDocument/2006/relationships/image" Target="../media/image53.PNG"/><Relationship Id="rId1" Type="http://schemas.openxmlformats.org/officeDocument/2006/relationships/slideLayout" Target="../slideLayouts/slideLayout1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55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6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8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7.xml"/><Relationship Id="rId4" Type="http://schemas.openxmlformats.org/officeDocument/2006/relationships/image" Target="../media/image5.jpg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enomics-aotearoa.org.nz/projects/genomic-translational-oncology" TargetMode="External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www.genomics-aotearoa.org.nz/projects/rakeiora-pathfinder-genomic-medicine" TargetMode="External"/></Relationships>
</file>

<file path=ppt/slides/_rels/slide31.xml.rels><?xml version="1.0" encoding="UTF-8" standalone="yes"?>
<Relationships xmlns="http://schemas.openxmlformats.org/package/2006/relationships"><Relationship Id="rId8" Type="http://schemas.openxmlformats.org/officeDocument/2006/relationships/image" Target="../media/image60.jpeg"/><Relationship Id="rId3" Type="http://schemas.openxmlformats.org/officeDocument/2006/relationships/slideLayout" Target="../slideLayouts/slideLayout17.xml"/><Relationship Id="rId7" Type="http://schemas.openxmlformats.org/officeDocument/2006/relationships/image" Target="../media/image59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hyperlink" Target="https://www.genomics-aotearoa.org.nz/projects/genomic-translational-oncology" TargetMode="External"/><Relationship Id="rId5" Type="http://schemas.openxmlformats.org/officeDocument/2006/relationships/hyperlink" Target="https://github.com/sirselim/jetson_nanopore_sequencing" TargetMode="External"/><Relationship Id="rId4" Type="http://schemas.openxmlformats.org/officeDocument/2006/relationships/notesSlide" Target="../notesSlides/notesSlide28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17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1.jp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17.xml"/><Relationship Id="rId4" Type="http://schemas.openxmlformats.org/officeDocument/2006/relationships/hyperlink" Target="https://ftp-trace.ncbi.nih.gov/ReferenceSamples/giab/data/NA12878/Garvan_NA12878_HG001_HiSeq_Exome" TargetMode="Externa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7.xml"/></Relationships>
</file>

<file path=ppt/slides/_rels/slide5.xml.rels><?xml version="1.0" encoding="UTF-8" standalone="yes"?>
<Relationships xmlns="http://schemas.openxmlformats.org/package/2006/relationships"><Relationship Id="rId8" Type="http://schemas.openxmlformats.org/officeDocument/2006/relationships/image" Target="../media/image12.jpg"/><Relationship Id="rId3" Type="http://schemas.openxmlformats.org/officeDocument/2006/relationships/image" Target="../media/image7.jpg"/><Relationship Id="rId7" Type="http://schemas.openxmlformats.org/officeDocument/2006/relationships/image" Target="../media/image11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0.jpeg"/><Relationship Id="rId5" Type="http://schemas.openxmlformats.org/officeDocument/2006/relationships/image" Target="../media/image9.jpeg"/><Relationship Id="rId4" Type="http://schemas.openxmlformats.org/officeDocument/2006/relationships/image" Target="../media/image8.jp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7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8.png"/><Relationship Id="rId3" Type="http://schemas.openxmlformats.org/officeDocument/2006/relationships/image" Target="../media/image13.jpg"/><Relationship Id="rId7" Type="http://schemas.openxmlformats.org/officeDocument/2006/relationships/image" Target="../media/image17.sv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16.png"/><Relationship Id="rId11" Type="http://schemas.openxmlformats.org/officeDocument/2006/relationships/image" Target="../media/image21.svg"/><Relationship Id="rId5" Type="http://schemas.openxmlformats.org/officeDocument/2006/relationships/image" Target="../media/image15.png"/><Relationship Id="rId10" Type="http://schemas.openxmlformats.org/officeDocument/2006/relationships/image" Target="../media/image20.png"/><Relationship Id="rId4" Type="http://schemas.openxmlformats.org/officeDocument/2006/relationships/image" Target="../media/image14.png"/><Relationship Id="rId9" Type="http://schemas.openxmlformats.org/officeDocument/2006/relationships/image" Target="../media/image19.sv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hyperlink" Target="https://github.com/ESR-NZ/human_genomics_pipeline/" TargetMode="External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17.xml"/><Relationship Id="rId6" Type="http://schemas.openxmlformats.org/officeDocument/2006/relationships/image" Target="../media/image23.png"/><Relationship Id="rId5" Type="http://schemas.openxmlformats.org/officeDocument/2006/relationships/image" Target="../media/image22.png"/><Relationship Id="rId4" Type="http://schemas.openxmlformats.org/officeDocument/2006/relationships/hyperlink" Target="https://github.com/ESR-NZ/vcf_annotation_pipeline/" TargetMode="Externa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1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 descr="IR-MtKaukau-28.jpg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" y="-1"/>
            <a:ext cx="17339733" cy="11518000"/>
          </a:xfrm>
          <a:prstGeom prst="rect">
            <a:avLst/>
          </a:prstGeom>
        </p:spPr>
      </p:pic>
      <p:pic>
        <p:nvPicPr>
          <p:cNvPr id="5" name="Picture 4" descr="ESR-new-2017 logo.png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78326" y="924999"/>
            <a:ext cx="4983610" cy="17650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100201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1961D467-F4D1-4CE8-AA57-37556477A40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pic>
        <p:nvPicPr>
          <p:cNvPr id="7" name="Picture 6" descr="A picture containing table, board, food&#10;&#10;Description automatically generated">
            <a:extLst>
              <a:ext uri="{FF2B5EF4-FFF2-40B4-BE49-F238E27FC236}">
                <a16:creationId xmlns:a16="http://schemas.microsoft.com/office/drawing/2014/main" id="{196E77E9-49A1-4816-9103-E6502D71861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3640" t="6094" r="15866" b="7993"/>
          <a:stretch/>
        </p:blipFill>
        <p:spPr>
          <a:xfrm>
            <a:off x="1827681" y="2593250"/>
            <a:ext cx="1156997" cy="3993502"/>
          </a:xfrm>
          <a:prstGeom prst="rect">
            <a:avLst/>
          </a:prstGeom>
        </p:spPr>
      </p:pic>
      <p:pic>
        <p:nvPicPr>
          <p:cNvPr id="9" name="Picture 8" descr="A picture containing table, board, food&#10;&#10;Description automatically generated">
            <a:extLst>
              <a:ext uri="{FF2B5EF4-FFF2-40B4-BE49-F238E27FC236}">
                <a16:creationId xmlns:a16="http://schemas.microsoft.com/office/drawing/2014/main" id="{47414651-D007-44C3-8D26-02F4D5A30517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81" t="6094" r="15866" b="7993"/>
          <a:stretch/>
        </p:blipFill>
        <p:spPr>
          <a:xfrm>
            <a:off x="6061249" y="2593250"/>
            <a:ext cx="4553340" cy="3993502"/>
          </a:xfrm>
          <a:prstGeom prst="rect">
            <a:avLst/>
          </a:prstGeom>
        </p:spPr>
      </p:pic>
      <p:pic>
        <p:nvPicPr>
          <p:cNvPr id="11" name="Picture 10" descr="A picture containing table, board, food&#10;&#10;Description automatically generated">
            <a:extLst>
              <a:ext uri="{FF2B5EF4-FFF2-40B4-BE49-F238E27FC236}">
                <a16:creationId xmlns:a16="http://schemas.microsoft.com/office/drawing/2014/main" id="{9727BA2D-70ED-4358-9FFB-8F2CE68F703B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002785" y="2593250"/>
            <a:ext cx="4844537" cy="3988807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7E09501E-3835-48AA-A0FE-6AD255308922}"/>
              </a:ext>
            </a:extLst>
          </p:cNvPr>
          <p:cNvSpPr txBox="1"/>
          <p:nvPr/>
        </p:nvSpPr>
        <p:spPr>
          <a:xfrm>
            <a:off x="1477362" y="7044308"/>
            <a:ext cx="2803693" cy="123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Singletons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NZ" sz="2800" dirty="0">
              <a:latin typeface="Arial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D77F65FD-A0D2-451A-9928-80BB22FF1DE7}"/>
              </a:ext>
            </a:extLst>
          </p:cNvPr>
          <p:cNvSpPr txBox="1"/>
          <p:nvPr/>
        </p:nvSpPr>
        <p:spPr>
          <a:xfrm>
            <a:off x="10100824" y="7044308"/>
            <a:ext cx="3919975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Cohorts</a:t>
            </a: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E0C8F1D7-3646-466F-90A6-17849AD18F80}"/>
              </a:ext>
            </a:extLst>
          </p:cNvPr>
          <p:cNvSpPr/>
          <p:nvPr/>
        </p:nvSpPr>
        <p:spPr>
          <a:xfrm>
            <a:off x="5283912" y="2313709"/>
            <a:ext cx="11348343" cy="4494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F4E4AAD9-41EC-4364-A5CD-85C41473F179}"/>
              </a:ext>
            </a:extLst>
          </p:cNvPr>
          <p:cNvSpPr/>
          <p:nvPr/>
        </p:nvSpPr>
        <p:spPr>
          <a:xfrm>
            <a:off x="708008" y="2313709"/>
            <a:ext cx="3472104" cy="4494974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169593877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>
            <a:extLst>
              <a:ext uri="{FF2B5EF4-FFF2-40B4-BE49-F238E27FC236}">
                <a16:creationId xmlns:a16="http://schemas.microsoft.com/office/drawing/2014/main" id="{F297D5E1-77B2-401C-A1C0-128E572A38C6}"/>
              </a:ext>
            </a:extLst>
          </p:cNvPr>
          <p:cNvSpPr/>
          <p:nvPr/>
        </p:nvSpPr>
        <p:spPr>
          <a:xfrm>
            <a:off x="6289963" y="1795294"/>
            <a:ext cx="9959151" cy="5612878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C405C11-BB0F-49D4-A6B9-E451929F67E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ECA59A0B-1BAE-4276-9553-AC7CBB43F154}"/>
              </a:ext>
            </a:extLst>
          </p:cNvPr>
          <p:cNvSpPr txBox="1"/>
          <p:nvPr/>
        </p:nvSpPr>
        <p:spPr>
          <a:xfrm>
            <a:off x="1488175" y="3959792"/>
            <a:ext cx="6337442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WES and WGS analysis</a:t>
            </a:r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24CA73E7-1BE9-4BD6-928F-3819D55EA72D}"/>
              </a:ext>
            </a:extLst>
          </p:cNvPr>
          <p:cNvSpPr/>
          <p:nvPr/>
        </p:nvSpPr>
        <p:spPr>
          <a:xfrm>
            <a:off x="1091147" y="1795294"/>
            <a:ext cx="15157967" cy="5612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 descr="A picture containing indoor, apple, table, fruit&#10;&#10;Description automatically generated">
            <a:extLst>
              <a:ext uri="{FF2B5EF4-FFF2-40B4-BE49-F238E27FC236}">
                <a16:creationId xmlns:a16="http://schemas.microsoft.com/office/drawing/2014/main" id="{E5CC272E-4230-4F92-A091-3FB6B5D08E81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4345"/>
          <a:stretch/>
        </p:blipFill>
        <p:spPr>
          <a:xfrm>
            <a:off x="8340600" y="2108057"/>
            <a:ext cx="5857875" cy="45282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378167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EEA83926-4523-4B7E-83C1-B010DBB865D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D7A7AA8B-73C7-4B06-A00F-6D0C77AC27F4}"/>
              </a:ext>
            </a:extLst>
          </p:cNvPr>
          <p:cNvSpPr/>
          <p:nvPr/>
        </p:nvSpPr>
        <p:spPr>
          <a:xfrm>
            <a:off x="1091147" y="2063305"/>
            <a:ext cx="15157969" cy="473882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82F65235-931E-4CF6-AA35-9FF1AA6A2300}"/>
              </a:ext>
            </a:extLst>
          </p:cNvPr>
          <p:cNvSpPr txBox="1"/>
          <p:nvPr/>
        </p:nvSpPr>
        <p:spPr>
          <a:xfrm>
            <a:off x="1590759" y="2853987"/>
            <a:ext cx="3234977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Choice of reference genome</a:t>
            </a:r>
          </a:p>
        </p:txBody>
      </p:sp>
      <p:pic>
        <p:nvPicPr>
          <p:cNvPr id="9" name="Picture 8">
            <a:extLst>
              <a:ext uri="{FF2B5EF4-FFF2-40B4-BE49-F238E27FC236}">
                <a16:creationId xmlns:a16="http://schemas.microsoft.com/office/drawing/2014/main" id="{C9779F8C-1A5E-4D1F-B643-3D1A6360A14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325348" y="2058958"/>
            <a:ext cx="6689566" cy="4743168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EA93EA16-1589-43E6-9510-EDB96D4423B3}"/>
              </a:ext>
            </a:extLst>
          </p:cNvPr>
          <p:cNvSpPr txBox="1"/>
          <p:nvPr/>
        </p:nvSpPr>
        <p:spPr>
          <a:xfrm>
            <a:off x="12286468" y="3361842"/>
            <a:ext cx="3234977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NZ" sz="2800" dirty="0">
                <a:latin typeface="Arial"/>
                <a:cs typeface="Arial"/>
              </a:rPr>
              <a:t>b37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NZ" sz="2800" dirty="0">
                <a:latin typeface="Arial"/>
                <a:cs typeface="Arial"/>
              </a:rPr>
              <a:t>hg38</a:t>
            </a:r>
          </a:p>
          <a:p>
            <a:pPr marL="457200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NZ" sz="2800" dirty="0">
                <a:latin typeface="Arial"/>
                <a:cs typeface="Arial"/>
              </a:rPr>
              <a:t>Other species</a:t>
            </a:r>
          </a:p>
        </p:txBody>
      </p:sp>
    </p:spTree>
    <p:extLst>
      <p:ext uri="{BB962C8B-B14F-4D97-AF65-F5344CB8AC3E}">
        <p14:creationId xmlns:p14="http://schemas.microsoft.com/office/powerpoint/2010/main" val="171198125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12DD701-8174-4099-9DE9-0F49DB0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60F66-A6A0-484C-9C09-13523EB74A37}"/>
              </a:ext>
            </a:extLst>
          </p:cNvPr>
          <p:cNvSpPr txBox="1"/>
          <p:nvPr/>
        </p:nvSpPr>
        <p:spPr>
          <a:xfrm>
            <a:off x="1569832" y="2302717"/>
            <a:ext cx="12055651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Species agnostic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F566AA-A580-40C1-93B4-997C368C7816}"/>
              </a:ext>
            </a:extLst>
          </p:cNvPr>
          <p:cNvSpPr/>
          <p:nvPr/>
        </p:nvSpPr>
        <p:spPr>
          <a:xfrm>
            <a:off x="1091147" y="3489766"/>
            <a:ext cx="15157968" cy="3918406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1119D-F9A3-43B6-895F-499DF49EC5AE}"/>
              </a:ext>
            </a:extLst>
          </p:cNvPr>
          <p:cNvSpPr/>
          <p:nvPr/>
        </p:nvSpPr>
        <p:spPr>
          <a:xfrm>
            <a:off x="1091147" y="1795294"/>
            <a:ext cx="15157967" cy="5612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0" name="Picture 19">
            <a:extLst>
              <a:ext uri="{FF2B5EF4-FFF2-40B4-BE49-F238E27FC236}">
                <a16:creationId xmlns:a16="http://schemas.microsoft.com/office/drawing/2014/main" id="{B286E155-4D9D-4DF3-B2AF-FBE8C2BEC9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16643" y="3823641"/>
            <a:ext cx="1543050" cy="2962275"/>
          </a:xfrm>
          <a:prstGeom prst="rect">
            <a:avLst/>
          </a:prstGeom>
        </p:spPr>
      </p:pic>
      <p:pic>
        <p:nvPicPr>
          <p:cNvPr id="22" name="Picture 21">
            <a:extLst>
              <a:ext uri="{FF2B5EF4-FFF2-40B4-BE49-F238E27FC236}">
                <a16:creationId xmlns:a16="http://schemas.microsoft.com/office/drawing/2014/main" id="{C948BED0-1B8B-4157-BB17-7DD1E18AA7DD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85165" y="4112021"/>
            <a:ext cx="2650916" cy="2673895"/>
          </a:xfrm>
          <a:prstGeom prst="rect">
            <a:avLst/>
          </a:prstGeom>
        </p:spPr>
      </p:pic>
      <p:pic>
        <p:nvPicPr>
          <p:cNvPr id="26" name="Picture 25">
            <a:extLst>
              <a:ext uri="{FF2B5EF4-FFF2-40B4-BE49-F238E27FC236}">
                <a16:creationId xmlns:a16="http://schemas.microsoft.com/office/drawing/2014/main" id="{2FBA68B5-C28E-4A9E-90B2-AE0D5F2A75B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flipH="1">
            <a:off x="9161553" y="3794673"/>
            <a:ext cx="3500048" cy="3393026"/>
          </a:xfrm>
          <a:prstGeom prst="rect">
            <a:avLst/>
          </a:prstGeom>
        </p:spPr>
      </p:pic>
      <p:pic>
        <p:nvPicPr>
          <p:cNvPr id="30" name="Graphic 29">
            <a:extLst>
              <a:ext uri="{FF2B5EF4-FFF2-40B4-BE49-F238E27FC236}">
                <a16:creationId xmlns:a16="http://schemas.microsoft.com/office/drawing/2014/main" id="{1AEA54B9-60BF-41D4-B872-ABAF3A3A70D7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 flipH="1">
            <a:off x="12887073" y="4203640"/>
            <a:ext cx="2940571" cy="2490658"/>
          </a:xfrm>
          <a:prstGeom prst="rect">
            <a:avLst/>
          </a:prstGeom>
        </p:spPr>
      </p:pic>
      <p:pic>
        <p:nvPicPr>
          <p:cNvPr id="32" name="Graphic 31">
            <a:extLst>
              <a:ext uri="{FF2B5EF4-FFF2-40B4-BE49-F238E27FC236}">
                <a16:creationId xmlns:a16="http://schemas.microsoft.com/office/drawing/2014/main" id="{3B17D366-D33B-4B75-80D2-1AD372694A59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1564703" y="3967830"/>
            <a:ext cx="2726468" cy="27264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73871661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itle 4">
            <a:extLst>
              <a:ext uri="{FF2B5EF4-FFF2-40B4-BE49-F238E27FC236}">
                <a16:creationId xmlns:a16="http://schemas.microsoft.com/office/drawing/2014/main" id="{812DD701-8174-4099-9DE9-0F49DB0E89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FD060F66-A6A0-484C-9C09-13523EB74A37}"/>
              </a:ext>
            </a:extLst>
          </p:cNvPr>
          <p:cNvSpPr txBox="1"/>
          <p:nvPr/>
        </p:nvSpPr>
        <p:spPr>
          <a:xfrm>
            <a:off x="1583687" y="2138437"/>
            <a:ext cx="12055651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latin typeface="Arial"/>
                <a:cs typeface="Arial"/>
              </a:rPr>
              <a:t>Identical cpu and gpu runs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DDF566AA-A580-40C1-93B4-997C368C7816}"/>
              </a:ext>
            </a:extLst>
          </p:cNvPr>
          <p:cNvSpPr/>
          <p:nvPr/>
        </p:nvSpPr>
        <p:spPr>
          <a:xfrm>
            <a:off x="1091147" y="3131127"/>
            <a:ext cx="15157968" cy="4871367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0861119D-F9A3-43B6-895F-499DF49EC5AE}"/>
              </a:ext>
            </a:extLst>
          </p:cNvPr>
          <p:cNvSpPr/>
          <p:nvPr/>
        </p:nvSpPr>
        <p:spPr>
          <a:xfrm>
            <a:off x="1091147" y="1795294"/>
            <a:ext cx="15157967" cy="561287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FEB01E-5EEA-4524-BD7D-D77651B6F83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14" t="8592" r="4803" b="8027"/>
          <a:stretch/>
        </p:blipFill>
        <p:spPr>
          <a:xfrm>
            <a:off x="1213080" y="3178167"/>
            <a:ext cx="14914100" cy="47772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46979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Rectangle 17">
            <a:extLst>
              <a:ext uri="{FF2B5EF4-FFF2-40B4-BE49-F238E27FC236}">
                <a16:creationId xmlns:a16="http://schemas.microsoft.com/office/drawing/2014/main" id="{52227469-C370-47A9-AE1B-FCFF8F6A19BE}"/>
              </a:ext>
            </a:extLst>
          </p:cNvPr>
          <p:cNvSpPr/>
          <p:nvPr/>
        </p:nvSpPr>
        <p:spPr>
          <a:xfrm>
            <a:off x="1470771" y="2393871"/>
            <a:ext cx="7039592" cy="44435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Title 4">
            <a:extLst>
              <a:ext uri="{FF2B5EF4-FFF2-40B4-BE49-F238E27FC236}">
                <a16:creationId xmlns:a16="http://schemas.microsoft.com/office/drawing/2014/main" id="{C8F730DF-D00D-4936-BBB6-4695DC5778E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73100"/>
            <a:ext cx="12040653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Speed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7A2E4EA-47BE-4E92-BCB4-F470E915FED6}"/>
              </a:ext>
            </a:extLst>
          </p:cNvPr>
          <p:cNvSpPr txBox="1"/>
          <p:nvPr/>
        </p:nvSpPr>
        <p:spPr>
          <a:xfrm>
            <a:off x="2588169" y="3465531"/>
            <a:ext cx="5699131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Clinical decision making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Information is power</a:t>
            </a:r>
          </a:p>
        </p:txBody>
      </p:sp>
      <p:pic>
        <p:nvPicPr>
          <p:cNvPr id="16" name="Picture 15" descr="Qr code&#10;&#10;Description automatically generated">
            <a:extLst>
              <a:ext uri="{FF2B5EF4-FFF2-40B4-BE49-F238E27FC236}">
                <a16:creationId xmlns:a16="http://schemas.microsoft.com/office/drawing/2014/main" id="{204E414D-B445-4737-BBE8-FF852C11C8DF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291" t="17048" r="11013" b="18089"/>
          <a:stretch/>
        </p:blipFill>
        <p:spPr>
          <a:xfrm>
            <a:off x="9243753" y="2393871"/>
            <a:ext cx="5669280" cy="4446597"/>
          </a:xfrm>
          <a:prstGeom prst="rect">
            <a:avLst/>
          </a:prstGeom>
        </p:spPr>
      </p:pic>
      <p:sp>
        <p:nvSpPr>
          <p:cNvPr id="17" name="Rectangle 16">
            <a:extLst>
              <a:ext uri="{FF2B5EF4-FFF2-40B4-BE49-F238E27FC236}">
                <a16:creationId xmlns:a16="http://schemas.microsoft.com/office/drawing/2014/main" id="{4F020110-3652-48A6-800D-CC7C09E5F182}"/>
              </a:ext>
            </a:extLst>
          </p:cNvPr>
          <p:cNvSpPr/>
          <p:nvPr/>
        </p:nvSpPr>
        <p:spPr>
          <a:xfrm>
            <a:off x="8510363" y="2393871"/>
            <a:ext cx="7036853" cy="444352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97300243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C8F2DD-86EC-4204-B66E-290D9594CF7B}"/>
              </a:ext>
            </a:extLst>
          </p:cNvPr>
          <p:cNvSpPr/>
          <p:nvPr/>
        </p:nvSpPr>
        <p:spPr>
          <a:xfrm>
            <a:off x="1088407" y="2290006"/>
            <a:ext cx="15445437" cy="2862022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6349D8D-A05A-406F-B1DE-C7FEBC1F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73100"/>
            <a:ext cx="12040653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Speed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AD6E-1CED-4465-9B62-52BD2BDBAA99}"/>
              </a:ext>
            </a:extLst>
          </p:cNvPr>
          <p:cNvSpPr txBox="1"/>
          <p:nvPr/>
        </p:nvSpPr>
        <p:spPr>
          <a:xfrm>
            <a:off x="1626386" y="2411480"/>
            <a:ext cx="7305878" cy="250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Transit/sequencing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Sequencing capacity in New Zealand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Fewer genetic tests ordered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6D3EF-B3A8-43E2-929D-E576BEF6A793}"/>
              </a:ext>
            </a:extLst>
          </p:cNvPr>
          <p:cNvSpPr txBox="1"/>
          <p:nvPr/>
        </p:nvSpPr>
        <p:spPr>
          <a:xfrm>
            <a:off x="8932264" y="2414842"/>
            <a:ext cx="7305878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Times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Offshore ~ months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Onshore ~ hours/days?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F8B6F-2325-45D9-89E5-1212462C2756}"/>
              </a:ext>
            </a:extLst>
          </p:cNvPr>
          <p:cNvSpPr/>
          <p:nvPr/>
        </p:nvSpPr>
        <p:spPr>
          <a:xfrm>
            <a:off x="1088407" y="5152029"/>
            <a:ext cx="15445437" cy="2685686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2F03E8D1-9A52-4624-88AA-62495CF5108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3" y="5152028"/>
            <a:ext cx="10281862" cy="2685686"/>
          </a:xfrm>
          <a:prstGeom prst="rect">
            <a:avLst/>
          </a:prstGeom>
        </p:spPr>
      </p:pic>
      <p:sp>
        <p:nvSpPr>
          <p:cNvPr id="31" name="Oval 30">
            <a:extLst>
              <a:ext uri="{FF2B5EF4-FFF2-40B4-BE49-F238E27FC236}">
                <a16:creationId xmlns:a16="http://schemas.microsoft.com/office/drawing/2014/main" id="{6BA7E1C4-A1D1-45EC-98A1-92079A13EEBE}"/>
              </a:ext>
            </a:extLst>
          </p:cNvPr>
          <p:cNvSpPr/>
          <p:nvPr/>
        </p:nvSpPr>
        <p:spPr>
          <a:xfrm>
            <a:off x="5532055" y="5152026"/>
            <a:ext cx="1579418" cy="2258551"/>
          </a:xfrm>
          <a:custGeom>
            <a:avLst/>
            <a:gdLst>
              <a:gd name="connsiteX0" fmla="*/ 0 w 1579418"/>
              <a:gd name="connsiteY0" fmla="*/ 1129276 h 2258551"/>
              <a:gd name="connsiteX1" fmla="*/ 789709 w 1579418"/>
              <a:gd name="connsiteY1" fmla="*/ 0 h 2258551"/>
              <a:gd name="connsiteX2" fmla="*/ 1579418 w 1579418"/>
              <a:gd name="connsiteY2" fmla="*/ 1129276 h 2258551"/>
              <a:gd name="connsiteX3" fmla="*/ 789709 w 1579418"/>
              <a:gd name="connsiteY3" fmla="*/ 2258552 h 2258551"/>
              <a:gd name="connsiteX4" fmla="*/ 0 w 1579418"/>
              <a:gd name="connsiteY4" fmla="*/ 1129276 h 225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8" h="2258551" extrusionOk="0">
                <a:moveTo>
                  <a:pt x="0" y="1129276"/>
                </a:moveTo>
                <a:cubicBezTo>
                  <a:pt x="-19031" y="502064"/>
                  <a:pt x="286246" y="-7125"/>
                  <a:pt x="789709" y="0"/>
                </a:cubicBezTo>
                <a:cubicBezTo>
                  <a:pt x="1206470" y="50379"/>
                  <a:pt x="1490464" y="430005"/>
                  <a:pt x="1579418" y="1129276"/>
                </a:cubicBezTo>
                <a:cubicBezTo>
                  <a:pt x="1625670" y="1719950"/>
                  <a:pt x="1311744" y="2251179"/>
                  <a:pt x="789709" y="2258552"/>
                </a:cubicBezTo>
                <a:cubicBezTo>
                  <a:pt x="346272" y="2213421"/>
                  <a:pt x="-8276" y="1773379"/>
                  <a:pt x="0" y="1129276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Oval 12">
            <a:extLst>
              <a:ext uri="{FF2B5EF4-FFF2-40B4-BE49-F238E27FC236}">
                <a16:creationId xmlns:a16="http://schemas.microsoft.com/office/drawing/2014/main" id="{D24592D2-24CE-4C01-ADC8-BF61D2AF28A7}"/>
              </a:ext>
            </a:extLst>
          </p:cNvPr>
          <p:cNvSpPr/>
          <p:nvPr/>
        </p:nvSpPr>
        <p:spPr>
          <a:xfrm>
            <a:off x="7090713" y="5152026"/>
            <a:ext cx="1579418" cy="2258551"/>
          </a:xfrm>
          <a:custGeom>
            <a:avLst/>
            <a:gdLst>
              <a:gd name="connsiteX0" fmla="*/ 0 w 1579418"/>
              <a:gd name="connsiteY0" fmla="*/ 1129276 h 2258551"/>
              <a:gd name="connsiteX1" fmla="*/ 789709 w 1579418"/>
              <a:gd name="connsiteY1" fmla="*/ 0 h 2258551"/>
              <a:gd name="connsiteX2" fmla="*/ 1579418 w 1579418"/>
              <a:gd name="connsiteY2" fmla="*/ 1129276 h 2258551"/>
              <a:gd name="connsiteX3" fmla="*/ 789709 w 1579418"/>
              <a:gd name="connsiteY3" fmla="*/ 2258552 h 2258551"/>
              <a:gd name="connsiteX4" fmla="*/ 0 w 1579418"/>
              <a:gd name="connsiteY4" fmla="*/ 1129276 h 22585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579418" h="2258551" extrusionOk="0">
                <a:moveTo>
                  <a:pt x="0" y="1129276"/>
                </a:moveTo>
                <a:cubicBezTo>
                  <a:pt x="-19031" y="502064"/>
                  <a:pt x="286246" y="-7125"/>
                  <a:pt x="789709" y="0"/>
                </a:cubicBezTo>
                <a:cubicBezTo>
                  <a:pt x="1206470" y="50379"/>
                  <a:pt x="1490464" y="430005"/>
                  <a:pt x="1579418" y="1129276"/>
                </a:cubicBezTo>
                <a:cubicBezTo>
                  <a:pt x="1625670" y="1719950"/>
                  <a:pt x="1311744" y="2251179"/>
                  <a:pt x="789709" y="2258552"/>
                </a:cubicBezTo>
                <a:cubicBezTo>
                  <a:pt x="346272" y="2213421"/>
                  <a:pt x="-8276" y="1773379"/>
                  <a:pt x="0" y="1129276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05405264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C8F2DD-86EC-4204-B66E-290D9594CF7B}"/>
              </a:ext>
            </a:extLst>
          </p:cNvPr>
          <p:cNvSpPr/>
          <p:nvPr/>
        </p:nvSpPr>
        <p:spPr>
          <a:xfrm>
            <a:off x="1088407" y="2358464"/>
            <a:ext cx="15445437" cy="3161189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6349D8D-A05A-406F-B1DE-C7FEBC1F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73100"/>
            <a:ext cx="12040653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Speed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AD6E-1CED-4465-9B62-52BD2BDBAA99}"/>
              </a:ext>
            </a:extLst>
          </p:cNvPr>
          <p:cNvSpPr txBox="1"/>
          <p:nvPr/>
        </p:nvSpPr>
        <p:spPr>
          <a:xfrm>
            <a:off x="4944192" y="5732588"/>
            <a:ext cx="7056146" cy="123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Automation - pipelines</a:t>
            </a:r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C4976-30CB-4546-94C5-7972427A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431574" y="2358406"/>
            <a:ext cx="12102270" cy="3161188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8AF7DE-48FF-4A21-90E5-621F3D3981D6}"/>
              </a:ext>
            </a:extLst>
          </p:cNvPr>
          <p:cNvSpPr/>
          <p:nvPr/>
        </p:nvSpPr>
        <p:spPr>
          <a:xfrm>
            <a:off x="10073557" y="2492417"/>
            <a:ext cx="2104588" cy="2786165"/>
          </a:xfrm>
          <a:custGeom>
            <a:avLst/>
            <a:gdLst>
              <a:gd name="connsiteX0" fmla="*/ 0 w 2104588"/>
              <a:gd name="connsiteY0" fmla="*/ 1393083 h 2786165"/>
              <a:gd name="connsiteX1" fmla="*/ 1052294 w 2104588"/>
              <a:gd name="connsiteY1" fmla="*/ 0 h 2786165"/>
              <a:gd name="connsiteX2" fmla="*/ 2104588 w 2104588"/>
              <a:gd name="connsiteY2" fmla="*/ 1393083 h 2786165"/>
              <a:gd name="connsiteX3" fmla="*/ 1052294 w 2104588"/>
              <a:gd name="connsiteY3" fmla="*/ 2786166 h 2786165"/>
              <a:gd name="connsiteX4" fmla="*/ 0 w 2104588"/>
              <a:gd name="connsiteY4" fmla="*/ 1393083 h 278616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104588" h="2786165" extrusionOk="0">
                <a:moveTo>
                  <a:pt x="0" y="1393083"/>
                </a:moveTo>
                <a:cubicBezTo>
                  <a:pt x="-93935" y="606283"/>
                  <a:pt x="364908" y="-11243"/>
                  <a:pt x="1052294" y="0"/>
                </a:cubicBezTo>
                <a:cubicBezTo>
                  <a:pt x="1612145" y="55401"/>
                  <a:pt x="2051222" y="578357"/>
                  <a:pt x="2104588" y="1393083"/>
                </a:cubicBezTo>
                <a:cubicBezTo>
                  <a:pt x="2134042" y="2141441"/>
                  <a:pt x="1722267" y="2778543"/>
                  <a:pt x="1052294" y="2786166"/>
                </a:cubicBezTo>
                <a:cubicBezTo>
                  <a:pt x="467063" y="2761009"/>
                  <a:pt x="-6573" y="2178679"/>
                  <a:pt x="0" y="1393083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9" name="Rectangle 8">
            <a:extLst>
              <a:ext uri="{FF2B5EF4-FFF2-40B4-BE49-F238E27FC236}">
                <a16:creationId xmlns:a16="http://schemas.microsoft.com/office/drawing/2014/main" id="{62B65D4F-1E33-45F3-A271-E5F9E9423968}"/>
              </a:ext>
            </a:extLst>
          </p:cNvPr>
          <p:cNvSpPr/>
          <p:nvPr/>
        </p:nvSpPr>
        <p:spPr>
          <a:xfrm>
            <a:off x="1088407" y="2358405"/>
            <a:ext cx="15445437" cy="5036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8BF03E9F-C332-4F2E-B13C-E9F095E9B3AB}"/>
              </a:ext>
            </a:extLst>
          </p:cNvPr>
          <p:cNvSpPr/>
          <p:nvPr/>
        </p:nvSpPr>
        <p:spPr>
          <a:xfrm>
            <a:off x="4431574" y="2358404"/>
            <a:ext cx="12102270" cy="503673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420838923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86C8F2DD-86EC-4204-B66E-290D9594CF7B}"/>
              </a:ext>
            </a:extLst>
          </p:cNvPr>
          <p:cNvSpPr/>
          <p:nvPr/>
        </p:nvSpPr>
        <p:spPr>
          <a:xfrm>
            <a:off x="1088407" y="1525760"/>
            <a:ext cx="15445437" cy="3993894"/>
          </a:xfrm>
          <a:prstGeom prst="rect">
            <a:avLst/>
          </a:prstGeom>
          <a:solidFill>
            <a:schemeClr val="accent4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96349D8D-A05A-406F-B1DE-C7FEBC1F7D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73100"/>
            <a:ext cx="12040653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Speed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5B58AD6E-1CED-4465-9B62-52BD2BDBAA99}"/>
              </a:ext>
            </a:extLst>
          </p:cNvPr>
          <p:cNvSpPr txBox="1"/>
          <p:nvPr/>
        </p:nvSpPr>
        <p:spPr>
          <a:xfrm>
            <a:off x="1626386" y="1673888"/>
            <a:ext cx="7305878" cy="306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Bioinformatics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HPC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GPUS + NVIDIA clara parabricks pipelines 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64D6D3EF-B3A8-43E2-929D-E576BEF6A793}"/>
              </a:ext>
            </a:extLst>
          </p:cNvPr>
          <p:cNvSpPr txBox="1"/>
          <p:nvPr/>
        </p:nvSpPr>
        <p:spPr>
          <a:xfrm>
            <a:off x="8932264" y="1596944"/>
            <a:ext cx="7305878" cy="377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Times</a:t>
            </a:r>
            <a:endParaRPr lang="en-US" sz="2800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100X exome – CPC ~ 8-12 hours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i="1" dirty="0">
                <a:solidFill>
                  <a:srgbClr val="92D050"/>
                </a:solidFill>
                <a:latin typeface="Arial"/>
                <a:cs typeface="Arial"/>
              </a:rPr>
              <a:t>100X exome – GPU ~ 6-12 mins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dirty="0">
              <a:solidFill>
                <a:srgbClr val="00B0F0"/>
              </a:solidFill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30X genome – CPU ~ 30-48 hours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i="1" dirty="0">
                <a:solidFill>
                  <a:srgbClr val="92D050"/>
                </a:solidFill>
                <a:latin typeface="Arial"/>
                <a:cs typeface="Arial"/>
              </a:rPr>
              <a:t>30X genome  – GPU ~ 4 hours</a:t>
            </a: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212F8B6F-2325-45D9-89E5-1212462C2756}"/>
              </a:ext>
            </a:extLst>
          </p:cNvPr>
          <p:cNvSpPr/>
          <p:nvPr/>
        </p:nvSpPr>
        <p:spPr>
          <a:xfrm>
            <a:off x="1088407" y="5519653"/>
            <a:ext cx="15445437" cy="270806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>
            <a:extLst>
              <a:ext uri="{FF2B5EF4-FFF2-40B4-BE49-F238E27FC236}">
                <a16:creationId xmlns:a16="http://schemas.microsoft.com/office/drawing/2014/main" id="{9E2C4976-30CB-4546-94C5-7972427AE25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791333" y="5519652"/>
            <a:ext cx="10368012" cy="2708189"/>
          </a:xfrm>
          <a:prstGeom prst="rect">
            <a:avLst/>
          </a:prstGeom>
        </p:spPr>
      </p:pic>
      <p:sp>
        <p:nvSpPr>
          <p:cNvPr id="14" name="Oval 13">
            <a:extLst>
              <a:ext uri="{FF2B5EF4-FFF2-40B4-BE49-F238E27FC236}">
                <a16:creationId xmlns:a16="http://schemas.microsoft.com/office/drawing/2014/main" id="{EA8AF7DE-48FF-4A21-90E5-621F3D3981D6}"/>
              </a:ext>
            </a:extLst>
          </p:cNvPr>
          <p:cNvSpPr/>
          <p:nvPr/>
        </p:nvSpPr>
        <p:spPr>
          <a:xfrm>
            <a:off x="8573149" y="5590838"/>
            <a:ext cx="1900887" cy="2365628"/>
          </a:xfrm>
          <a:custGeom>
            <a:avLst/>
            <a:gdLst>
              <a:gd name="connsiteX0" fmla="*/ 0 w 1900887"/>
              <a:gd name="connsiteY0" fmla="*/ 1182814 h 2365628"/>
              <a:gd name="connsiteX1" fmla="*/ 950444 w 1900887"/>
              <a:gd name="connsiteY1" fmla="*/ 0 h 2365628"/>
              <a:gd name="connsiteX2" fmla="*/ 1900888 w 1900887"/>
              <a:gd name="connsiteY2" fmla="*/ 1182814 h 2365628"/>
              <a:gd name="connsiteX3" fmla="*/ 950444 w 1900887"/>
              <a:gd name="connsiteY3" fmla="*/ 2365628 h 2365628"/>
              <a:gd name="connsiteX4" fmla="*/ 0 w 1900887"/>
              <a:gd name="connsiteY4" fmla="*/ 1182814 h 236562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1900887" h="2365628" extrusionOk="0">
                <a:moveTo>
                  <a:pt x="0" y="1182814"/>
                </a:moveTo>
                <a:cubicBezTo>
                  <a:pt x="-25996" y="524742"/>
                  <a:pt x="381876" y="-4620"/>
                  <a:pt x="950444" y="0"/>
                </a:cubicBezTo>
                <a:cubicBezTo>
                  <a:pt x="1452894" y="58391"/>
                  <a:pt x="1818370" y="459443"/>
                  <a:pt x="1900888" y="1182814"/>
                </a:cubicBezTo>
                <a:cubicBezTo>
                  <a:pt x="1923629" y="1819834"/>
                  <a:pt x="1492015" y="2364198"/>
                  <a:pt x="950444" y="2365628"/>
                </a:cubicBezTo>
                <a:cubicBezTo>
                  <a:pt x="416451" y="2309457"/>
                  <a:pt x="-41488" y="1938433"/>
                  <a:pt x="0" y="1182814"/>
                </a:cubicBezTo>
                <a:close/>
              </a:path>
            </a:pathLst>
          </a:custGeom>
          <a:noFill/>
          <a:ln w="28575">
            <a:solidFill>
              <a:schemeClr val="bg1"/>
            </a:solidFill>
            <a:prstDash val="lgDash"/>
            <a:extLst>
              <a:ext uri="{C807C97D-BFC1-408E-A445-0C87EB9F89A2}">
                <ask:lineSketchStyleProps xmlns:ask="http://schemas.microsoft.com/office/drawing/2018/sketchyshapes" sd="2112297733">
                  <a:prstGeom prst="ellipse">
                    <a:avLst/>
                  </a:prstGeom>
                  <ask:type>
                    <ask:lineSketchCurved/>
                  </ask:type>
                </ask:lineSketchStyleProps>
              </a:ext>
            </a:extLst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3904426610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12647B16-A45D-4A52-A3FC-67E0F933A58C}"/>
              </a:ext>
            </a:extLst>
          </p:cNvPr>
          <p:cNvSpPr/>
          <p:nvPr/>
        </p:nvSpPr>
        <p:spPr>
          <a:xfrm>
            <a:off x="521482" y="2294398"/>
            <a:ext cx="8448351" cy="440811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 descr="A picture containing object, clock, soccer&#10;&#10;Description automatically generated">
            <a:extLst>
              <a:ext uri="{FF2B5EF4-FFF2-40B4-BE49-F238E27FC236}">
                <a16:creationId xmlns:a16="http://schemas.microsoft.com/office/drawing/2014/main" id="{EA16B556-519E-4A14-B0FA-A972F495662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75982" y="2294401"/>
            <a:ext cx="7836649" cy="4408115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D833670-4D5F-432C-8246-BD9F1E48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49584" y="609038"/>
            <a:ext cx="8142500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Scalability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60364-3F80-40B8-8D08-DB7CEB46AFA4}"/>
              </a:ext>
            </a:extLst>
          </p:cNvPr>
          <p:cNvSpPr txBox="1"/>
          <p:nvPr/>
        </p:nvSpPr>
        <p:spPr>
          <a:xfrm>
            <a:off x="1409802" y="2608610"/>
            <a:ext cx="4873554" cy="377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Treat more patients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Reduce costs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Snakemake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973960-5438-4E1B-AF80-025B440FC804}"/>
              </a:ext>
            </a:extLst>
          </p:cNvPr>
          <p:cNvSpPr txBox="1">
            <a:spLocks/>
          </p:cNvSpPr>
          <p:nvPr/>
        </p:nvSpPr>
        <p:spPr>
          <a:xfrm>
            <a:off x="8969833" y="6931614"/>
            <a:ext cx="7264154" cy="1249660"/>
          </a:xfrm>
          <a:prstGeom prst="rect">
            <a:avLst/>
          </a:prstGeom>
        </p:spPr>
        <p:txBody>
          <a:bodyPr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NZ" sz="2400" b="1" i="1" dirty="0">
                <a:ea typeface="Calibri" panose="020F0502020204030204" pitchFamily="34" charset="0"/>
              </a:rPr>
              <a:t>“Snakemake is a little like your favourite childhood game”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AEDA-F6ED-41A9-B194-203570A5B40C}"/>
              </a:ext>
            </a:extLst>
          </p:cNvPr>
          <p:cNvSpPr/>
          <p:nvPr/>
        </p:nvSpPr>
        <p:spPr>
          <a:xfrm>
            <a:off x="527631" y="2294400"/>
            <a:ext cx="16291149" cy="4408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8" name="Rectangle 7">
            <a:extLst>
              <a:ext uri="{FF2B5EF4-FFF2-40B4-BE49-F238E27FC236}">
                <a16:creationId xmlns:a16="http://schemas.microsoft.com/office/drawing/2014/main" id="{7B707065-2330-4F46-AA82-0EB809D7DD26}"/>
              </a:ext>
            </a:extLst>
          </p:cNvPr>
          <p:cNvSpPr/>
          <p:nvPr/>
        </p:nvSpPr>
        <p:spPr>
          <a:xfrm>
            <a:off x="521482" y="2294397"/>
            <a:ext cx="16291149" cy="581051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1" name="Picture 10" descr="Diagram&#10;&#10;Description automatically generated">
            <a:extLst>
              <a:ext uri="{FF2B5EF4-FFF2-40B4-BE49-F238E27FC236}">
                <a16:creationId xmlns:a16="http://schemas.microsoft.com/office/drawing/2014/main" id="{6B5AA82B-B17F-48D3-B399-7C0B143E8424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0"/>
          <a:stretch/>
        </p:blipFill>
        <p:spPr>
          <a:xfrm>
            <a:off x="5417954" y="1564397"/>
            <a:ext cx="3293977" cy="36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2947547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6CF23BB2-AB12-461E-91E9-9CC57C8BA199}"/>
              </a:ext>
            </a:extLst>
          </p:cNvPr>
          <p:cNvSpPr/>
          <p:nvPr/>
        </p:nvSpPr>
        <p:spPr>
          <a:xfrm>
            <a:off x="821095" y="3267323"/>
            <a:ext cx="15750074" cy="37492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9D3B486D-7096-4DEC-A73E-AD8EB8E2C021}"/>
              </a:ext>
            </a:extLst>
          </p:cNvPr>
          <p:cNvSpPr/>
          <p:nvPr/>
        </p:nvSpPr>
        <p:spPr>
          <a:xfrm>
            <a:off x="317241" y="4068147"/>
            <a:ext cx="11084767" cy="1219268"/>
          </a:xfrm>
          <a:prstGeom prst="rect">
            <a:avLst/>
          </a:prstGeom>
          <a:solidFill>
            <a:schemeClr val="accent4">
              <a:lumMod val="40000"/>
              <a:lumOff val="6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BE275029-98AF-4EAE-AC21-AB8CA26C82C8}"/>
              </a:ext>
            </a:extLst>
          </p:cNvPr>
          <p:cNvSpPr/>
          <p:nvPr/>
        </p:nvSpPr>
        <p:spPr>
          <a:xfrm>
            <a:off x="1121451" y="4410252"/>
            <a:ext cx="1450775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vl="0">
              <a:lnSpc>
                <a:spcPct val="90000"/>
              </a:lnSpc>
            </a:pPr>
            <a:r>
              <a:rPr lang="en-NZ" sz="40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Arial"/>
              </a:rPr>
              <a:t>Clinical genomics and the </a:t>
            </a:r>
            <a:r>
              <a:rPr lang="en-NZ" sz="4000" i="1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Arial"/>
              </a:rPr>
              <a:t>need</a:t>
            </a:r>
            <a:r>
              <a:rPr lang="en-NZ" sz="40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Arial"/>
              </a:rPr>
              <a:t> for </a:t>
            </a:r>
            <a:r>
              <a:rPr lang="en-NZ" sz="4000" i="1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Arial"/>
              </a:rPr>
              <a:t>speed</a:t>
            </a:r>
            <a:r>
              <a:rPr lang="en-NZ" sz="4000" dirty="0">
                <a:solidFill>
                  <a:prstClr val="black"/>
                </a:solidFill>
                <a:latin typeface="Arial"/>
                <a:ea typeface="Calibri" panose="020F0502020204030204" pitchFamily="34" charset="0"/>
                <a:cs typeface="Arial"/>
              </a:rPr>
              <a:t>… </a:t>
            </a:r>
          </a:p>
          <a:p>
            <a:pPr lvl="0">
              <a:lnSpc>
                <a:spcPct val="90000"/>
              </a:lnSpc>
            </a:pPr>
            <a:endParaRPr lang="en-NZ" sz="4000" dirty="0">
              <a:solidFill>
                <a:prstClr val="black"/>
              </a:solidFill>
              <a:latin typeface="Arial"/>
              <a:ea typeface="Calibri" panose="020F0502020204030204" pitchFamily="34" charset="0"/>
              <a:cs typeface="Arial"/>
            </a:endParaRPr>
          </a:p>
          <a:p>
            <a:pPr lvl="0">
              <a:lnSpc>
                <a:spcPct val="90000"/>
              </a:lnSpc>
            </a:pPr>
            <a:r>
              <a:rPr lang="en-NZ" sz="4000" dirty="0">
                <a:latin typeface="Arial"/>
                <a:ea typeface="Calibri" panose="020F0502020204030204" pitchFamily="34" charset="0"/>
                <a:cs typeface="Arial"/>
              </a:rPr>
              <a:t>	…and scalability, portability, reproducibility, interpretability</a:t>
            </a:r>
          </a:p>
        </p:txBody>
      </p:sp>
    </p:spTree>
    <p:extLst>
      <p:ext uri="{BB962C8B-B14F-4D97-AF65-F5344CB8AC3E}">
        <p14:creationId xmlns:p14="http://schemas.microsoft.com/office/powerpoint/2010/main" val="386085611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Rectangle 10">
            <a:extLst>
              <a:ext uri="{FF2B5EF4-FFF2-40B4-BE49-F238E27FC236}">
                <a16:creationId xmlns:a16="http://schemas.microsoft.com/office/drawing/2014/main" id="{C35D5776-665D-49B6-BF12-D1F1DC087DDB}"/>
              </a:ext>
            </a:extLst>
          </p:cNvPr>
          <p:cNvSpPr/>
          <p:nvPr/>
        </p:nvSpPr>
        <p:spPr>
          <a:xfrm>
            <a:off x="11802367" y="2948514"/>
            <a:ext cx="5151072" cy="4408115"/>
          </a:xfrm>
          <a:prstGeom prst="rect">
            <a:avLst/>
          </a:prstGeom>
          <a:solidFill>
            <a:schemeClr val="accent6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 descr="A picture containing computer, large, standing, machine&#10;&#10;Description automatically generated">
            <a:extLst>
              <a:ext uri="{FF2B5EF4-FFF2-40B4-BE49-F238E27FC236}">
                <a16:creationId xmlns:a16="http://schemas.microsoft.com/office/drawing/2014/main" id="{BA5ECF0A-954E-4E8C-8F89-D0728E570EAD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0125" y="2980860"/>
            <a:ext cx="10335736" cy="4375769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D833670-4D5F-432C-8246-BD9F1E48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8" y="609600"/>
            <a:ext cx="8142500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Scalability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60364-3F80-40B8-8D08-DB7CEB46AFA4}"/>
              </a:ext>
            </a:extLst>
          </p:cNvPr>
          <p:cNvSpPr txBox="1"/>
          <p:nvPr/>
        </p:nvSpPr>
        <p:spPr>
          <a:xfrm>
            <a:off x="12295419" y="3452366"/>
            <a:ext cx="4164967" cy="298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HPC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Integration with workflow schedulers (like SLURM)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973960-5438-4E1B-AF80-025B440FC804}"/>
              </a:ext>
            </a:extLst>
          </p:cNvPr>
          <p:cNvSpPr txBox="1">
            <a:spLocks/>
          </p:cNvSpPr>
          <p:nvPr/>
        </p:nvSpPr>
        <p:spPr>
          <a:xfrm>
            <a:off x="3943170" y="6871161"/>
            <a:ext cx="6982691" cy="635097"/>
          </a:xfrm>
          <a:prstGeom prst="rect">
            <a:avLst/>
          </a:prstGeom>
        </p:spPr>
        <p:txBody>
          <a:bodyPr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NZ" sz="2400" b="1" i="1" dirty="0">
                <a:solidFill>
                  <a:schemeClr val="bg1"/>
                </a:solidFill>
                <a:ea typeface="Calibri" panose="020F0502020204030204" pitchFamily="34" charset="0"/>
              </a:rPr>
              <a:t>“New Zealand eScience Infrastructure (NeSI)”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AEDA-F6ED-41A9-B194-203570A5B40C}"/>
              </a:ext>
            </a:extLst>
          </p:cNvPr>
          <p:cNvSpPr/>
          <p:nvPr/>
        </p:nvSpPr>
        <p:spPr>
          <a:xfrm>
            <a:off x="590127" y="2948514"/>
            <a:ext cx="11212240" cy="440811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6" name="Picture 5" descr="Icon&#10;&#10;Description automatically generated">
            <a:extLst>
              <a:ext uri="{FF2B5EF4-FFF2-40B4-BE49-F238E27FC236}">
                <a16:creationId xmlns:a16="http://schemas.microsoft.com/office/drawing/2014/main" id="{D83104B2-EBF3-4BE0-80ED-CBB8105754C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59450" y="5957455"/>
            <a:ext cx="1345633" cy="1231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119513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Picture 5" descr="A circuit board&#10;&#10;Description automatically generated">
            <a:extLst>
              <a:ext uri="{FF2B5EF4-FFF2-40B4-BE49-F238E27FC236}">
                <a16:creationId xmlns:a16="http://schemas.microsoft.com/office/drawing/2014/main" id="{9524A7C5-62F7-4FA3-A585-B35F9D48D4E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9" r="-125"/>
          <a:stretch/>
        </p:blipFill>
        <p:spPr>
          <a:xfrm>
            <a:off x="6858001" y="3002083"/>
            <a:ext cx="8395854" cy="4405924"/>
          </a:xfrm>
          <a:prstGeom prst="rect">
            <a:avLst/>
          </a:prstGeom>
          <a:ln w="28575">
            <a:noFill/>
          </a:ln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AD833670-4D5F-432C-8246-BD9F1E4889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8" y="609600"/>
            <a:ext cx="8142500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Scalability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30E60364-3F80-40B8-8D08-DB7CEB46AFA4}"/>
              </a:ext>
            </a:extLst>
          </p:cNvPr>
          <p:cNvSpPr txBox="1"/>
          <p:nvPr/>
        </p:nvSpPr>
        <p:spPr>
          <a:xfrm>
            <a:off x="1614209" y="3595773"/>
            <a:ext cx="4066156" cy="29887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GPUs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Further development of NVIDIA clara parabricks</a:t>
            </a:r>
          </a:p>
        </p:txBody>
      </p:sp>
      <p:sp>
        <p:nvSpPr>
          <p:cNvPr id="7" name="Subtitle 2">
            <a:extLst>
              <a:ext uri="{FF2B5EF4-FFF2-40B4-BE49-F238E27FC236}">
                <a16:creationId xmlns:a16="http://schemas.microsoft.com/office/drawing/2014/main" id="{54973960-5438-4E1B-AF80-025B440FC804}"/>
              </a:ext>
            </a:extLst>
          </p:cNvPr>
          <p:cNvSpPr txBox="1">
            <a:spLocks/>
          </p:cNvSpPr>
          <p:nvPr/>
        </p:nvSpPr>
        <p:spPr>
          <a:xfrm>
            <a:off x="6524198" y="6756473"/>
            <a:ext cx="2709450" cy="435979"/>
          </a:xfrm>
          <a:prstGeom prst="rect">
            <a:avLst/>
          </a:prstGeom>
        </p:spPr>
        <p:txBody>
          <a:bodyPr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NZ" sz="2400" b="1" i="1" dirty="0">
                <a:solidFill>
                  <a:schemeClr val="bg1"/>
                </a:solidFill>
                <a:ea typeface="Calibri" panose="020F0502020204030204" pitchFamily="34" charset="0"/>
              </a:rPr>
              <a:t>“NVIDIA A100”</a:t>
            </a:r>
          </a:p>
        </p:txBody>
      </p:sp>
      <p:sp>
        <p:nvSpPr>
          <p:cNvPr id="10" name="Rectangle 9">
            <a:extLst>
              <a:ext uri="{FF2B5EF4-FFF2-40B4-BE49-F238E27FC236}">
                <a16:creationId xmlns:a16="http://schemas.microsoft.com/office/drawing/2014/main" id="{FA8CAEDA-F6ED-41A9-B194-203570A5B40C}"/>
              </a:ext>
            </a:extLst>
          </p:cNvPr>
          <p:cNvSpPr/>
          <p:nvPr/>
        </p:nvSpPr>
        <p:spPr>
          <a:xfrm>
            <a:off x="698269" y="2999890"/>
            <a:ext cx="16134579" cy="440811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81685469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>
            <a:extLst>
              <a:ext uri="{FF2B5EF4-FFF2-40B4-BE49-F238E27FC236}">
                <a16:creationId xmlns:a16="http://schemas.microsoft.com/office/drawing/2014/main" id="{C2F829B5-7487-41F5-9905-F6E7A3118C94}"/>
              </a:ext>
            </a:extLst>
          </p:cNvPr>
          <p:cNvSpPr/>
          <p:nvPr/>
        </p:nvSpPr>
        <p:spPr>
          <a:xfrm>
            <a:off x="2027155" y="2654053"/>
            <a:ext cx="9942286" cy="4141047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40F1E94-2DFE-4352-B738-A23B1901AA9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Portability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AAF752F0-0D30-4FC0-8568-4AE5731B3311}"/>
              </a:ext>
            </a:extLst>
          </p:cNvPr>
          <p:cNvSpPr txBox="1"/>
          <p:nvPr/>
        </p:nvSpPr>
        <p:spPr>
          <a:xfrm>
            <a:off x="2495172" y="3330130"/>
            <a:ext cx="6921478" cy="2428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Save the world from headaches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Supports speed, reproducibility, scalability</a:t>
            </a:r>
          </a:p>
        </p:txBody>
      </p:sp>
      <p:pic>
        <p:nvPicPr>
          <p:cNvPr id="8" name="Picture 7" descr="A picture containing text, drawing&#10;&#10;Description automatically generated">
            <a:extLst>
              <a:ext uri="{FF2B5EF4-FFF2-40B4-BE49-F238E27FC236}">
                <a16:creationId xmlns:a16="http://schemas.microsoft.com/office/drawing/2014/main" id="{33A574B5-6BA0-4DD3-A9FE-4A4FA78DC70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883897" y="1774011"/>
            <a:ext cx="5705475" cy="5991225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073888499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Rectangle 8">
            <a:extLst>
              <a:ext uri="{FF2B5EF4-FFF2-40B4-BE49-F238E27FC236}">
                <a16:creationId xmlns:a16="http://schemas.microsoft.com/office/drawing/2014/main" id="{E2362045-827D-463A-9B3D-DAD9D0F3E179}"/>
              </a:ext>
            </a:extLst>
          </p:cNvPr>
          <p:cNvSpPr/>
          <p:nvPr/>
        </p:nvSpPr>
        <p:spPr>
          <a:xfrm>
            <a:off x="464280" y="2627085"/>
            <a:ext cx="3921107" cy="5355771"/>
          </a:xfrm>
          <a:prstGeom prst="rect">
            <a:avLst/>
          </a:prstGeom>
          <a:solidFill>
            <a:schemeClr val="accent5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7FCFB536-CEB9-4CA9-81D4-E111B232467E}"/>
              </a:ext>
            </a:extLst>
          </p:cNvPr>
          <p:cNvSpPr/>
          <p:nvPr/>
        </p:nvSpPr>
        <p:spPr>
          <a:xfrm>
            <a:off x="464281" y="2627085"/>
            <a:ext cx="16459200" cy="5355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8" name="Picture 7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5D3F6639-25A4-419A-B118-1D0B3D632C4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12252" y="1770744"/>
            <a:ext cx="8821381" cy="6954220"/>
          </a:xfrm>
          <a:prstGeom prst="rect">
            <a:avLst/>
          </a:prstGeom>
        </p:spPr>
      </p:pic>
      <p:sp>
        <p:nvSpPr>
          <p:cNvPr id="3" name="Title 4">
            <a:extLst>
              <a:ext uri="{FF2B5EF4-FFF2-40B4-BE49-F238E27FC236}">
                <a16:creationId xmlns:a16="http://schemas.microsoft.com/office/drawing/2014/main" id="{9DB3B3D4-C6DF-4EF3-9106-12FDECBB16C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Portability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2BA17073-D426-4657-9356-6D4C3118F156}"/>
              </a:ext>
            </a:extLst>
          </p:cNvPr>
          <p:cNvSpPr txBox="1"/>
          <p:nvPr/>
        </p:nvSpPr>
        <p:spPr>
          <a:xfrm>
            <a:off x="943287" y="3042756"/>
            <a:ext cx="6977130" cy="123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Open source</a:t>
            </a:r>
          </a:p>
        </p:txBody>
      </p:sp>
      <p:pic>
        <p:nvPicPr>
          <p:cNvPr id="5" name="Picture 4" descr="Icon&#10;&#10;Description automatically generated">
            <a:extLst>
              <a:ext uri="{FF2B5EF4-FFF2-40B4-BE49-F238E27FC236}">
                <a16:creationId xmlns:a16="http://schemas.microsoft.com/office/drawing/2014/main" id="{CC31686A-9CD3-405C-84D5-0FA87EB44C9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50026" y="4010584"/>
            <a:ext cx="1595254" cy="1823147"/>
          </a:xfrm>
          <a:prstGeom prst="rect">
            <a:avLst/>
          </a:prstGeom>
        </p:spPr>
      </p:pic>
      <p:pic>
        <p:nvPicPr>
          <p:cNvPr id="6" name="Picture 5" descr="Logo&#10;&#10;Description automatically generated">
            <a:extLst>
              <a:ext uri="{FF2B5EF4-FFF2-40B4-BE49-F238E27FC236}">
                <a16:creationId xmlns:a16="http://schemas.microsoft.com/office/drawing/2014/main" id="{59F58CC9-3B9B-44CC-AB60-01705A6C3378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2727087" y="4010584"/>
            <a:ext cx="3669889" cy="18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94747197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11B92C02-36CC-46AF-A7AA-9160D9754791}"/>
              </a:ext>
            </a:extLst>
          </p:cNvPr>
          <p:cNvSpPr/>
          <p:nvPr/>
        </p:nvSpPr>
        <p:spPr>
          <a:xfrm>
            <a:off x="464949" y="2627085"/>
            <a:ext cx="16459200" cy="4591133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8BA02053-BAAE-4574-AFFE-1C7DAB9343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Portability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39569ED-50CA-4306-BB4D-FCF0A085E208}"/>
              </a:ext>
            </a:extLst>
          </p:cNvPr>
          <p:cNvSpPr txBox="1"/>
          <p:nvPr/>
        </p:nvSpPr>
        <p:spPr>
          <a:xfrm>
            <a:off x="1478604" y="3001328"/>
            <a:ext cx="6977130" cy="123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Minimal software install</a:t>
            </a:r>
          </a:p>
        </p:txBody>
      </p:sp>
      <p:pic>
        <p:nvPicPr>
          <p:cNvPr id="6" name="Graphic 5">
            <a:extLst>
              <a:ext uri="{FF2B5EF4-FFF2-40B4-BE49-F238E27FC236}">
                <a16:creationId xmlns:a16="http://schemas.microsoft.com/office/drawing/2014/main" id="{C15D0F15-5990-433F-92A1-1648CD60240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1208885" y="4856987"/>
            <a:ext cx="5271626" cy="1092510"/>
          </a:xfrm>
          <a:prstGeom prst="rect">
            <a:avLst/>
          </a:prstGeom>
        </p:spPr>
      </p:pic>
      <p:pic>
        <p:nvPicPr>
          <p:cNvPr id="7" name="Graphic 6">
            <a:extLst>
              <a:ext uri="{FF2B5EF4-FFF2-40B4-BE49-F238E27FC236}">
                <a16:creationId xmlns:a16="http://schemas.microsoft.com/office/drawing/2014/main" id="{6CE92870-550D-4EE3-9007-36696F27643E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13124237" y="3900675"/>
            <a:ext cx="2793409" cy="2793409"/>
          </a:xfrm>
          <a:prstGeom prst="rect">
            <a:avLst/>
          </a:prstGeom>
        </p:spPr>
      </p:pic>
      <p:pic>
        <p:nvPicPr>
          <p:cNvPr id="8" name="Picture 7" descr="Text&#10;&#10;Description automatically generated">
            <a:extLst>
              <a:ext uri="{FF2B5EF4-FFF2-40B4-BE49-F238E27FC236}">
                <a16:creationId xmlns:a16="http://schemas.microsoft.com/office/drawing/2014/main" id="{40E29F06-3C0C-43CA-93BC-43929462785B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1522" t="19966" r="34510" b="9368"/>
          <a:stretch/>
        </p:blipFill>
        <p:spPr>
          <a:xfrm>
            <a:off x="7514602" y="4232795"/>
            <a:ext cx="4110330" cy="2220485"/>
          </a:xfrm>
          <a:prstGeom prst="rect">
            <a:avLst/>
          </a:prstGeom>
        </p:spPr>
      </p:pic>
      <p:sp>
        <p:nvSpPr>
          <p:cNvPr id="9" name="Rectangle 8">
            <a:extLst>
              <a:ext uri="{FF2B5EF4-FFF2-40B4-BE49-F238E27FC236}">
                <a16:creationId xmlns:a16="http://schemas.microsoft.com/office/drawing/2014/main" id="{0868A783-F0B5-4D25-B2A7-5EFBE922B749}"/>
              </a:ext>
            </a:extLst>
          </p:cNvPr>
          <p:cNvSpPr/>
          <p:nvPr/>
        </p:nvSpPr>
        <p:spPr>
          <a:xfrm>
            <a:off x="464948" y="2028305"/>
            <a:ext cx="16459199" cy="57856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36146212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1">
            <a:extLst>
              <a:ext uri="{FF2B5EF4-FFF2-40B4-BE49-F238E27FC236}">
                <a16:creationId xmlns:a16="http://schemas.microsoft.com/office/drawing/2014/main" id="{395D60EE-470F-4232-8149-8B63B356B2FD}"/>
              </a:ext>
            </a:extLst>
          </p:cNvPr>
          <p:cNvSpPr/>
          <p:nvPr/>
        </p:nvSpPr>
        <p:spPr>
          <a:xfrm>
            <a:off x="464949" y="4876800"/>
            <a:ext cx="16459200" cy="3147527"/>
          </a:xfrm>
          <a:prstGeom prst="rect">
            <a:avLst/>
          </a:prstGeom>
          <a:solidFill>
            <a:schemeClr val="accent5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EF0019C-286D-472C-8C8D-C72417D1D988}"/>
              </a:ext>
            </a:extLst>
          </p:cNvPr>
          <p:cNvSpPr txBox="1"/>
          <p:nvPr/>
        </p:nvSpPr>
        <p:spPr>
          <a:xfrm>
            <a:off x="1091146" y="2779285"/>
            <a:ext cx="7748054" cy="18683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The power of …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latin typeface="Arial"/>
                <a:cs typeface="Arial"/>
              </a:rPr>
              <a:t>snakemake + </a:t>
            </a:r>
            <a:r>
              <a:rPr lang="en-US" sz="2800" dirty="0" err="1">
                <a:latin typeface="Arial"/>
                <a:cs typeface="Arial"/>
              </a:rPr>
              <a:t>conda</a:t>
            </a:r>
            <a:r>
              <a:rPr lang="en-US" sz="2800" dirty="0">
                <a:latin typeface="Arial"/>
                <a:cs typeface="Arial"/>
              </a:rPr>
              <a:t> </a:t>
            </a:r>
            <a:r>
              <a:rPr lang="en-US" sz="2800" dirty="0" err="1">
                <a:latin typeface="Arial"/>
                <a:cs typeface="Arial"/>
              </a:rPr>
              <a:t>envs</a:t>
            </a:r>
            <a:r>
              <a:rPr lang="en-US" sz="2800" dirty="0">
                <a:latin typeface="Arial"/>
                <a:cs typeface="Arial"/>
              </a:rPr>
              <a:t>/singularity containers</a:t>
            </a:r>
          </a:p>
        </p:txBody>
      </p:sp>
      <p:pic>
        <p:nvPicPr>
          <p:cNvPr id="4" name="Picture 3" descr="A picture containing drawing&#10;&#10;Description automatically generated">
            <a:extLst>
              <a:ext uri="{FF2B5EF4-FFF2-40B4-BE49-F238E27FC236}">
                <a16:creationId xmlns:a16="http://schemas.microsoft.com/office/drawing/2014/main" id="{D7ED87E0-7F08-491F-957C-1ECC68678742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9422" y="5752574"/>
            <a:ext cx="6004191" cy="1339779"/>
          </a:xfrm>
          <a:prstGeom prst="rect">
            <a:avLst/>
          </a:prstGeom>
        </p:spPr>
      </p:pic>
      <p:pic>
        <p:nvPicPr>
          <p:cNvPr id="5" name="Graphic 4">
            <a:extLst>
              <a:ext uri="{FF2B5EF4-FFF2-40B4-BE49-F238E27FC236}">
                <a16:creationId xmlns:a16="http://schemas.microsoft.com/office/drawing/2014/main" id="{A994499E-6A49-43AF-B387-381FB6FBA8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5"/>
              </a:ext>
            </a:extLst>
          </a:blip>
          <a:stretch>
            <a:fillRect/>
          </a:stretch>
        </p:blipFill>
        <p:spPr>
          <a:xfrm>
            <a:off x="7418086" y="5876208"/>
            <a:ext cx="5271626" cy="1092510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D7AC7039-6A7A-4142-9CC2-D7A8CFE04E7C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13287471" y="5025758"/>
            <a:ext cx="2793409" cy="2793409"/>
          </a:xfrm>
          <a:prstGeom prst="rect">
            <a:avLst/>
          </a:prstGeom>
        </p:spPr>
      </p:pic>
      <p:sp>
        <p:nvSpPr>
          <p:cNvPr id="14" name="Title 4">
            <a:extLst>
              <a:ext uri="{FF2B5EF4-FFF2-40B4-BE49-F238E27FC236}">
                <a16:creationId xmlns:a16="http://schemas.microsoft.com/office/drawing/2014/main" id="{2F5E9A3C-5821-4404-B4BA-C2D951CAC42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Portability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15" name="Rectangle 14">
            <a:extLst>
              <a:ext uri="{FF2B5EF4-FFF2-40B4-BE49-F238E27FC236}">
                <a16:creationId xmlns:a16="http://schemas.microsoft.com/office/drawing/2014/main" id="{ABD695B7-5530-4AFB-A012-4ECF2747C314}"/>
              </a:ext>
            </a:extLst>
          </p:cNvPr>
          <p:cNvSpPr/>
          <p:nvPr/>
        </p:nvSpPr>
        <p:spPr>
          <a:xfrm>
            <a:off x="464948" y="2627085"/>
            <a:ext cx="16459199" cy="5397242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C88D0616-16E0-4E05-B34A-492EBF19500F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39070"/>
          <a:stretch/>
        </p:blipFill>
        <p:spPr>
          <a:xfrm>
            <a:off x="9135539" y="1871783"/>
            <a:ext cx="3293977" cy="36833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8073210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484EACF2-6C55-4449-AC6D-A740B39C3610}"/>
              </a:ext>
            </a:extLst>
          </p:cNvPr>
          <p:cNvSpPr/>
          <p:nvPr/>
        </p:nvSpPr>
        <p:spPr>
          <a:xfrm>
            <a:off x="464280" y="2627085"/>
            <a:ext cx="4274198" cy="5355771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D90C3883-6C50-4ABE-9E58-D717024F0A8D}"/>
              </a:ext>
            </a:extLst>
          </p:cNvPr>
          <p:cNvSpPr/>
          <p:nvPr/>
        </p:nvSpPr>
        <p:spPr>
          <a:xfrm>
            <a:off x="464281" y="2627085"/>
            <a:ext cx="16459200" cy="5355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Title 4">
            <a:extLst>
              <a:ext uri="{FF2B5EF4-FFF2-40B4-BE49-F238E27FC236}">
                <a16:creationId xmlns:a16="http://schemas.microsoft.com/office/drawing/2014/main" id="{7E8AF937-1076-4B83-BDFB-1F6E45C9B37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Reproducibility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0E3E97C4-16B3-4C09-A06B-3F386BE7D8DD}"/>
              </a:ext>
            </a:extLst>
          </p:cNvPr>
          <p:cNvSpPr txBox="1"/>
          <p:nvPr/>
        </p:nvSpPr>
        <p:spPr>
          <a:xfrm>
            <a:off x="934011" y="3104878"/>
            <a:ext cx="3545000" cy="433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Why not?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dirty="0">
              <a:solidFill>
                <a:schemeClr val="bg1"/>
              </a:solidFill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solidFill>
                  <a:schemeClr val="bg1"/>
                </a:solidFill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Open source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 err="1">
                <a:solidFill>
                  <a:schemeClr val="bg1"/>
                </a:solidFill>
                <a:latin typeface="Arial"/>
                <a:cs typeface="Arial"/>
              </a:rPr>
              <a:t>Github</a:t>
            </a: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 - version tracking</a:t>
            </a:r>
          </a:p>
        </p:txBody>
      </p:sp>
      <p:pic>
        <p:nvPicPr>
          <p:cNvPr id="9" name="Picture 8" descr="Graphical user interface, text, application&#10;&#10;Description automatically generated">
            <a:extLst>
              <a:ext uri="{FF2B5EF4-FFF2-40B4-BE49-F238E27FC236}">
                <a16:creationId xmlns:a16="http://schemas.microsoft.com/office/drawing/2014/main" id="{B2A7DDFB-CCE1-453E-AFF7-56332642C72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943708" y="3364868"/>
            <a:ext cx="11774543" cy="3896269"/>
          </a:xfrm>
          <a:prstGeom prst="rect">
            <a:avLst/>
          </a:prstGeom>
        </p:spPr>
      </p:pic>
      <p:pic>
        <p:nvPicPr>
          <p:cNvPr id="10" name="Picture 9" descr="Icon&#10;&#10;Description automatically generated">
            <a:extLst>
              <a:ext uri="{FF2B5EF4-FFF2-40B4-BE49-F238E27FC236}">
                <a16:creationId xmlns:a16="http://schemas.microsoft.com/office/drawing/2014/main" id="{BE3A56DF-5C3B-4C52-948C-223598F5071C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7558"/>
          <a:stretch/>
        </p:blipFill>
        <p:spPr>
          <a:xfrm>
            <a:off x="11575674" y="4923902"/>
            <a:ext cx="1595254" cy="1685365"/>
          </a:xfrm>
          <a:prstGeom prst="rect">
            <a:avLst/>
          </a:prstGeom>
        </p:spPr>
      </p:pic>
      <p:pic>
        <p:nvPicPr>
          <p:cNvPr id="11" name="Picture 10" descr="Logo&#10;&#10;Description automatically generated">
            <a:extLst>
              <a:ext uri="{FF2B5EF4-FFF2-40B4-BE49-F238E27FC236}">
                <a16:creationId xmlns:a16="http://schemas.microsoft.com/office/drawing/2014/main" id="{AC042270-B1FE-44F2-AA65-6C6D108853FC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356207" y="4774322"/>
            <a:ext cx="3669889" cy="18349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583699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9DA53F7E-DC01-411F-A9F1-590B943CC8BF}"/>
              </a:ext>
            </a:extLst>
          </p:cNvPr>
          <p:cNvSpPr/>
          <p:nvPr/>
        </p:nvSpPr>
        <p:spPr>
          <a:xfrm>
            <a:off x="408296" y="2606893"/>
            <a:ext cx="3921107" cy="535577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7" name="Rectangle 6">
            <a:extLst>
              <a:ext uri="{FF2B5EF4-FFF2-40B4-BE49-F238E27FC236}">
                <a16:creationId xmlns:a16="http://schemas.microsoft.com/office/drawing/2014/main" id="{2DCBB6B9-4AED-4D04-A9FF-46FB034CE342}"/>
              </a:ext>
            </a:extLst>
          </p:cNvPr>
          <p:cNvSpPr/>
          <p:nvPr/>
        </p:nvSpPr>
        <p:spPr>
          <a:xfrm>
            <a:off x="4329403" y="2606893"/>
            <a:ext cx="12538094" cy="5355771"/>
          </a:xfrm>
          <a:prstGeom prst="rect">
            <a:avLst/>
          </a:prstGeom>
          <a:solidFill>
            <a:schemeClr val="tx1">
              <a:lumMod val="8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D9EB08F5-A688-42E7-A5B5-2F0BC239E27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Reproducibility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50DE589E-AE15-47B0-8EF6-26C33262CE18}"/>
              </a:ext>
            </a:extLst>
          </p:cNvPr>
          <p:cNvSpPr txBox="1"/>
          <p:nvPr/>
        </p:nvSpPr>
        <p:spPr>
          <a:xfrm>
            <a:off x="786032" y="3769202"/>
            <a:ext cx="3543371" cy="250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Documentation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Logging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Interactive reports</a:t>
            </a:r>
          </a:p>
        </p:txBody>
      </p:sp>
      <p:pic>
        <p:nvPicPr>
          <p:cNvPr id="4" name="Picture 3" descr="A picture containing text&#10;&#10;Description automatically generated">
            <a:extLst>
              <a:ext uri="{FF2B5EF4-FFF2-40B4-BE49-F238E27FC236}">
                <a16:creationId xmlns:a16="http://schemas.microsoft.com/office/drawing/2014/main" id="{D79C79B4-0E2F-46F5-8B2F-AF26B6B17288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823" t="18766" r="1946"/>
          <a:stretch/>
        </p:blipFill>
        <p:spPr>
          <a:xfrm>
            <a:off x="6115997" y="1492357"/>
            <a:ext cx="7084848" cy="6078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pic>
        <p:nvPicPr>
          <p:cNvPr id="5" name="Picture 4" descr="A picture containing table&#10;&#10;Description automatically generated">
            <a:extLst>
              <a:ext uri="{FF2B5EF4-FFF2-40B4-BE49-F238E27FC236}">
                <a16:creationId xmlns:a16="http://schemas.microsoft.com/office/drawing/2014/main" id="{50EA4EF8-0417-40FC-A6A3-889032BFC9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342968" y="1492357"/>
            <a:ext cx="1906148" cy="6078346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717211944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2F70DD0E-C34E-457C-9673-22112B73FDBD}"/>
              </a:ext>
            </a:extLst>
          </p:cNvPr>
          <p:cNvSpPr/>
          <p:nvPr/>
        </p:nvSpPr>
        <p:spPr>
          <a:xfrm>
            <a:off x="5964012" y="2828376"/>
            <a:ext cx="10995991" cy="4840448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0A016797-23B0-4098-BA0C-47B2B73C032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Interpretability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C31F0FE-0942-4CFD-84FB-C1CFDB9164F3}"/>
              </a:ext>
            </a:extLst>
          </p:cNvPr>
          <p:cNvSpPr txBox="1"/>
          <p:nvPr/>
        </p:nvSpPr>
        <p:spPr>
          <a:xfrm>
            <a:off x="13468131" y="2997094"/>
            <a:ext cx="3615397" cy="433984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Clinical decision making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Too much data!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i="1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Scout</a:t>
            </a:r>
          </a:p>
        </p:txBody>
      </p:sp>
      <p:pic>
        <p:nvPicPr>
          <p:cNvPr id="7" name="Picture 6" descr="Graphical user interface, text, application, email&#10;&#10;Description automatically generated">
            <a:extLst>
              <a:ext uri="{FF2B5EF4-FFF2-40B4-BE49-F238E27FC236}">
                <a16:creationId xmlns:a16="http://schemas.microsoft.com/office/drawing/2014/main" id="{73C79666-FB87-468B-997C-847CEFF595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1147" y="2084776"/>
            <a:ext cx="12178560" cy="6470920"/>
          </a:xfrm>
          <a:prstGeom prst="rect">
            <a:avLst/>
          </a:prstGeom>
        </p:spPr>
      </p:pic>
      <p:sp>
        <p:nvSpPr>
          <p:cNvPr id="4" name="Subtitle 2">
            <a:extLst>
              <a:ext uri="{FF2B5EF4-FFF2-40B4-BE49-F238E27FC236}">
                <a16:creationId xmlns:a16="http://schemas.microsoft.com/office/drawing/2014/main" id="{292CAB33-5BD1-4DCB-9E0E-2CCB1F37F89F}"/>
              </a:ext>
            </a:extLst>
          </p:cNvPr>
          <p:cNvSpPr txBox="1">
            <a:spLocks/>
          </p:cNvSpPr>
          <p:nvPr/>
        </p:nvSpPr>
        <p:spPr>
          <a:xfrm>
            <a:off x="7859030" y="7928550"/>
            <a:ext cx="4677729" cy="627146"/>
          </a:xfrm>
          <a:prstGeom prst="rect">
            <a:avLst/>
          </a:prstGeom>
        </p:spPr>
        <p:txBody>
          <a:bodyPr>
            <a:norm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lnSpc>
                <a:spcPct val="100000"/>
              </a:lnSpc>
              <a:buFont typeface="Arial" panose="020B0604020202020204" pitchFamily="34" charset="0"/>
              <a:buNone/>
            </a:pPr>
            <a:r>
              <a:rPr lang="en-US" sz="1600" i="1" dirty="0">
                <a:ea typeface="Calibri" panose="020F0502020204030204" pitchFamily="34" charset="0"/>
              </a:rPr>
              <a:t>“https://github.com/Clinical-Genomics/scout”</a:t>
            </a:r>
            <a:endParaRPr lang="en-NZ" i="1" dirty="0"/>
          </a:p>
        </p:txBody>
      </p:sp>
      <p:pic>
        <p:nvPicPr>
          <p:cNvPr id="9" name="Picture 8" descr="A picture containing drawing&#10;&#10;Description automatically generated">
            <a:extLst>
              <a:ext uri="{FF2B5EF4-FFF2-40B4-BE49-F238E27FC236}">
                <a16:creationId xmlns:a16="http://schemas.microsoft.com/office/drawing/2014/main" id="{CB359369-2C0C-4633-8182-2C1190B4DFE2}"/>
              </a:ext>
            </a:extLst>
          </p:cNvPr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654310" y="824908"/>
            <a:ext cx="3615397" cy="93648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70475994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>
            <a:extLst>
              <a:ext uri="{FF2B5EF4-FFF2-40B4-BE49-F238E27FC236}">
                <a16:creationId xmlns:a16="http://schemas.microsoft.com/office/drawing/2014/main" id="{75AF8973-335E-4D0E-A315-7556F86AAB7C}"/>
              </a:ext>
            </a:extLst>
          </p:cNvPr>
          <p:cNvSpPr/>
          <p:nvPr/>
        </p:nvSpPr>
        <p:spPr>
          <a:xfrm>
            <a:off x="5374433" y="1380931"/>
            <a:ext cx="11377723" cy="659502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786A07F8-AE80-48E5-9690-9F9A7F4E8E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Interpretability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5377E13-CC2D-4770-9B07-DA70CD469B27}"/>
              </a:ext>
            </a:extLst>
          </p:cNvPr>
          <p:cNvSpPr txBox="1"/>
          <p:nvPr/>
        </p:nvSpPr>
        <p:spPr>
          <a:xfrm>
            <a:off x="9924281" y="2858886"/>
            <a:ext cx="6553127" cy="377968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Why?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Collaborative pipeline development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dirty="0">
              <a:latin typeface="Arial"/>
              <a:cs typeface="Arial"/>
            </a:endParaRP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i="1" dirty="0">
                <a:latin typeface="Arial"/>
                <a:cs typeface="Arial"/>
              </a:rPr>
              <a:t>How?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Workflow language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Documentation</a:t>
            </a:r>
          </a:p>
        </p:txBody>
      </p:sp>
      <p:pic>
        <p:nvPicPr>
          <p:cNvPr id="7" name="Picture 6" descr="A picture containing table&#10;&#10;Description automatically generated">
            <a:extLst>
              <a:ext uri="{FF2B5EF4-FFF2-40B4-BE49-F238E27FC236}">
                <a16:creationId xmlns:a16="http://schemas.microsoft.com/office/drawing/2014/main" id="{3BF6E99F-8B6E-47A0-9F72-0E8591EAC07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20539" b="41126"/>
          <a:stretch/>
        </p:blipFill>
        <p:spPr>
          <a:xfrm>
            <a:off x="817903" y="1661266"/>
            <a:ext cx="8782783" cy="4860931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9" name="Picture 8" descr="A picture containing bird&#10;&#10;Description automatically generated">
            <a:extLst>
              <a:ext uri="{FF2B5EF4-FFF2-40B4-BE49-F238E27FC236}">
                <a16:creationId xmlns:a16="http://schemas.microsoft.com/office/drawing/2014/main" id="{8FA5F0FF-0D8F-41B0-8997-7DBA2BDED625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903" y="6708464"/>
            <a:ext cx="8782783" cy="2655025"/>
          </a:xfrm>
          <a:prstGeom prst="rect">
            <a:avLst/>
          </a:prstGeom>
          <a:ln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333549774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5B16BD3-325F-4840-80B0-987CC0DA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Clinical genomics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855D-75EE-471D-927E-8E9EBE2DE871}"/>
              </a:ext>
            </a:extLst>
          </p:cNvPr>
          <p:cNvSpPr txBox="1"/>
          <p:nvPr/>
        </p:nvSpPr>
        <p:spPr>
          <a:xfrm>
            <a:off x="6249357" y="3416988"/>
            <a:ext cx="4726043" cy="3065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We’re working on humans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High accuracy required for clinical use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More data available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Pipelines are </a:t>
            </a:r>
            <a:r>
              <a:rPr lang="en-US" sz="2800" dirty="0" err="1">
                <a:latin typeface="Arial"/>
                <a:cs typeface="Arial"/>
              </a:rPr>
              <a:t>generalised</a:t>
            </a:r>
            <a:endParaRPr lang="en-US" sz="2800" dirty="0">
              <a:latin typeface="Arial"/>
              <a:cs typeface="Arial"/>
            </a:endParaRP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8F218-4FA8-41C3-9431-941AE1A7938C}"/>
              </a:ext>
            </a:extLst>
          </p:cNvPr>
          <p:cNvSpPr/>
          <p:nvPr/>
        </p:nvSpPr>
        <p:spPr>
          <a:xfrm>
            <a:off x="634025" y="2313709"/>
            <a:ext cx="16198823" cy="5362140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7" name="Picture 6" descr="A picture containing object, sitting, walking, blue&#10;&#10;Description automatically generated">
            <a:extLst>
              <a:ext uri="{FF2B5EF4-FFF2-40B4-BE49-F238E27FC236}">
                <a16:creationId xmlns:a16="http://schemas.microsoft.com/office/drawing/2014/main" id="{21B13E60-4094-4B3B-B38A-84CBB6355E41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4025" y="2313709"/>
            <a:ext cx="5337284" cy="5337284"/>
          </a:xfrm>
          <a:prstGeom prst="rect">
            <a:avLst/>
          </a:prstGeom>
        </p:spPr>
      </p:pic>
      <p:sp>
        <p:nvSpPr>
          <p:cNvPr id="12" name="Rectangle 11">
            <a:extLst>
              <a:ext uri="{FF2B5EF4-FFF2-40B4-BE49-F238E27FC236}">
                <a16:creationId xmlns:a16="http://schemas.microsoft.com/office/drawing/2014/main" id="{E60166A4-E0E0-4E29-880A-B02757E905A3}"/>
              </a:ext>
            </a:extLst>
          </p:cNvPr>
          <p:cNvSpPr/>
          <p:nvPr/>
        </p:nvSpPr>
        <p:spPr>
          <a:xfrm>
            <a:off x="634026" y="2321994"/>
            <a:ext cx="10734930" cy="535385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3" name="Picture 12" descr="A picture containing table, sitting, basketball, game&#10;&#10;Description automatically generated">
            <a:extLst>
              <a:ext uri="{FF2B5EF4-FFF2-40B4-BE49-F238E27FC236}">
                <a16:creationId xmlns:a16="http://schemas.microsoft.com/office/drawing/2014/main" id="{292C9FBF-D18A-4E5B-825E-5618359E8C49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9880" r="10119"/>
          <a:stretch/>
        </p:blipFill>
        <p:spPr>
          <a:xfrm>
            <a:off x="11368952" y="2338566"/>
            <a:ext cx="5463896" cy="53124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320677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E93EC-277C-437D-915C-9A771033C617}"/>
              </a:ext>
            </a:extLst>
          </p:cNvPr>
          <p:cNvSpPr/>
          <p:nvPr/>
        </p:nvSpPr>
        <p:spPr>
          <a:xfrm>
            <a:off x="559133" y="2261246"/>
            <a:ext cx="2117566" cy="4416645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04315-2C0A-4CE9-B3FB-B71BC6FBEE74}"/>
              </a:ext>
            </a:extLst>
          </p:cNvPr>
          <p:cNvSpPr/>
          <p:nvPr/>
        </p:nvSpPr>
        <p:spPr>
          <a:xfrm>
            <a:off x="2676699" y="2261246"/>
            <a:ext cx="13040402" cy="4416645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BA3C588-17C4-4333-B91F-3ADA10D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Wider context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EECF0-9CED-4C6F-8CA2-E7986DA15881}"/>
              </a:ext>
            </a:extLst>
          </p:cNvPr>
          <p:cNvSpPr txBox="1"/>
          <p:nvPr/>
        </p:nvSpPr>
        <p:spPr>
          <a:xfrm>
            <a:off x="2978726" y="2723885"/>
            <a:ext cx="12109699" cy="36258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3371" lvl="1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Somatic analysis (Chris Print and Ben </a:t>
            </a:r>
            <a:r>
              <a:rPr lang="en-US" sz="2800" dirty="0" err="1">
                <a:latin typeface="Arial"/>
                <a:cs typeface="Arial"/>
              </a:rPr>
              <a:t>Curren</a:t>
            </a:r>
            <a:r>
              <a:rPr lang="en-US" sz="2800" dirty="0">
                <a:latin typeface="Arial"/>
                <a:cs typeface="Arial"/>
              </a:rPr>
              <a:t>)</a:t>
            </a:r>
          </a:p>
          <a:p>
            <a:pPr marL="1289121" lvl="2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  <a:hlinkClick r:id="rId3"/>
              </a:rPr>
              <a:t>https://www.genomics-aotearoa.org.nz/projects/genomic-translational-oncology</a:t>
            </a:r>
            <a:endParaRPr lang="en-US" sz="2800" dirty="0">
              <a:latin typeface="Arial"/>
              <a:cs typeface="Arial"/>
            </a:endParaRPr>
          </a:p>
          <a:p>
            <a:pPr marL="1289121" lvl="2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  <a:hlinkClick r:id="rId4"/>
              </a:rPr>
              <a:t>https://www.genomics-aotearoa.org.nz/projects/rakeiora-pathfinder-genomic-medicine</a:t>
            </a:r>
            <a:r>
              <a:rPr lang="en-US" sz="2800" dirty="0">
                <a:latin typeface="Arial"/>
                <a:cs typeface="Arial"/>
              </a:rPr>
              <a:t> </a:t>
            </a:r>
            <a:endParaRPr lang="en-US" sz="2800" dirty="0">
              <a:latin typeface="Arial"/>
              <a:cs typeface="Arial"/>
              <a:hlinkClick r:id="rId3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14029355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A99E93EC-277C-437D-915C-9A771033C617}"/>
              </a:ext>
            </a:extLst>
          </p:cNvPr>
          <p:cNvSpPr/>
          <p:nvPr/>
        </p:nvSpPr>
        <p:spPr>
          <a:xfrm>
            <a:off x="559133" y="7184043"/>
            <a:ext cx="15157968" cy="2158354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E6D04315-2C0A-4CE9-B3FB-B71BC6FBEE74}"/>
              </a:ext>
            </a:extLst>
          </p:cNvPr>
          <p:cNvSpPr/>
          <p:nvPr/>
        </p:nvSpPr>
        <p:spPr>
          <a:xfrm>
            <a:off x="559133" y="2261246"/>
            <a:ext cx="15157968" cy="4922797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5BA3C588-17C4-4333-B91F-3ADA10D0B7D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Wider context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372EECF0-9CED-4C6F-8CA2-E7986DA15881}"/>
              </a:ext>
            </a:extLst>
          </p:cNvPr>
          <p:cNvSpPr txBox="1"/>
          <p:nvPr/>
        </p:nvSpPr>
        <p:spPr>
          <a:xfrm>
            <a:off x="262788" y="7688016"/>
            <a:ext cx="11261313" cy="25054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1003371" lvl="1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</a:rPr>
              <a:t>Portable sequencing</a:t>
            </a:r>
          </a:p>
          <a:p>
            <a:pPr marL="1460571" lvl="2" indent="-457200">
              <a:lnSpc>
                <a:spcPct val="130000"/>
              </a:lnSpc>
              <a:spcBef>
                <a:spcPts val="600"/>
              </a:spcBef>
              <a:buFont typeface="Arial" panose="020B0604020202020204" pitchFamily="34" charset="0"/>
              <a:buChar char="•"/>
            </a:pPr>
            <a:r>
              <a:rPr lang="en-US" sz="2800" dirty="0">
                <a:latin typeface="Arial"/>
                <a:cs typeface="Arial"/>
                <a:hlinkClick r:id="rId5"/>
              </a:rPr>
              <a:t>https://github.com/sirselim/jetson_nanopore_sequencing</a:t>
            </a:r>
            <a:r>
              <a:rPr lang="en-US" sz="2800" dirty="0">
                <a:latin typeface="Arial"/>
                <a:cs typeface="Arial"/>
              </a:rPr>
              <a:t> </a:t>
            </a:r>
            <a:endParaRPr lang="en-US" sz="2800" dirty="0">
              <a:latin typeface="Arial"/>
              <a:cs typeface="Arial"/>
              <a:hlinkClick r:id="rId6"/>
            </a:endParaRP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US" sz="2800" dirty="0">
              <a:latin typeface="Arial"/>
              <a:cs typeface="Arial"/>
              <a:hlinkClick r:id="rId6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7" name="VID_20201008_144949">
            <a:hlinkClick r:id="" action="ppaction://media"/>
            <a:extLst>
              <a:ext uri="{FF2B5EF4-FFF2-40B4-BE49-F238E27FC236}">
                <a16:creationId xmlns:a16="http://schemas.microsoft.com/office/drawing/2014/main" id="{78CBA0A5-93B5-4B9C-B22A-25C7BD4094A8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5853306" y="1297011"/>
            <a:ext cx="11094804" cy="6240637"/>
          </a:xfrm>
          <a:prstGeom prst="rect">
            <a:avLst/>
          </a:prstGeom>
        </p:spPr>
      </p:pic>
      <p:pic>
        <p:nvPicPr>
          <p:cNvPr id="9" name="Picture 8" descr="A person sitting at a desk in front of a computer&#10;&#10;Description automatically generated">
            <a:extLst>
              <a:ext uri="{FF2B5EF4-FFF2-40B4-BE49-F238E27FC236}">
                <a16:creationId xmlns:a16="http://schemas.microsoft.com/office/drawing/2014/main" id="{EE13B95C-BE5A-41EF-8C43-D8A17FD5528E}"/>
              </a:ext>
            </a:extLst>
          </p:cNvPr>
          <p:cNvPicPr>
            <a:picLocks noChangeAspect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2788" y="2648570"/>
            <a:ext cx="5394036" cy="404552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21646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27817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 mute="1">
                <p:cTn id="7" repeatCount="indefinite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</p:childTnLst>
        </p:cTn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Rectangle 25">
            <a:extLst>
              <a:ext uri="{FF2B5EF4-FFF2-40B4-BE49-F238E27FC236}">
                <a16:creationId xmlns:a16="http://schemas.microsoft.com/office/drawing/2014/main" id="{896DC16D-9AF5-4AFC-A6E4-74D80C24C075}"/>
              </a:ext>
            </a:extLst>
          </p:cNvPr>
          <p:cNvSpPr/>
          <p:nvPr/>
        </p:nvSpPr>
        <p:spPr>
          <a:xfrm>
            <a:off x="11589599" y="2224507"/>
            <a:ext cx="5008678" cy="47388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2382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5" name="Rectangle 24">
            <a:extLst>
              <a:ext uri="{FF2B5EF4-FFF2-40B4-BE49-F238E27FC236}">
                <a16:creationId xmlns:a16="http://schemas.microsoft.com/office/drawing/2014/main" id="{A7EA25A3-90C7-43FD-90B8-D32A7F883335}"/>
              </a:ext>
            </a:extLst>
          </p:cNvPr>
          <p:cNvSpPr/>
          <p:nvPr/>
        </p:nvSpPr>
        <p:spPr>
          <a:xfrm>
            <a:off x="6165792" y="2224507"/>
            <a:ext cx="5008678" cy="47388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2382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68011DF6-C7EF-424A-8665-E889491BA04D}"/>
              </a:ext>
            </a:extLst>
          </p:cNvPr>
          <p:cNvSpPr/>
          <p:nvPr/>
        </p:nvSpPr>
        <p:spPr>
          <a:xfrm>
            <a:off x="741986" y="2204904"/>
            <a:ext cx="5008678" cy="4738820"/>
          </a:xfrm>
          <a:prstGeom prst="rect">
            <a:avLst/>
          </a:prstGeom>
          <a:solidFill>
            <a:schemeClr val="bg1">
              <a:lumMod val="65000"/>
              <a:lumOff val="35000"/>
            </a:schemeClr>
          </a:solidFill>
          <a:ln w="123825" cmpd="thickThin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itle 4">
            <a:extLst>
              <a:ext uri="{FF2B5EF4-FFF2-40B4-BE49-F238E27FC236}">
                <a16:creationId xmlns:a16="http://schemas.microsoft.com/office/drawing/2014/main" id="{E25925DE-7ADD-4BC8-A42C-4AD025C0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Where to from here?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27CD6B49-DE86-4F40-BF25-59748EF729D7}"/>
              </a:ext>
            </a:extLst>
          </p:cNvPr>
          <p:cNvSpPr txBox="1"/>
          <p:nvPr/>
        </p:nvSpPr>
        <p:spPr>
          <a:xfrm>
            <a:off x="1085447" y="2537817"/>
            <a:ext cx="4322683" cy="30800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i="1" dirty="0">
                <a:latin typeface="Arial"/>
                <a:cs typeface="Arial"/>
              </a:rPr>
              <a:t>Where we are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We’ve developed GATK best practice, species agnostic, pipelines for analyzing single samples or cohorts of WES/</a:t>
            </a:r>
            <a:r>
              <a:rPr lang="en-US" sz="2400">
                <a:latin typeface="Arial"/>
                <a:cs typeface="Arial"/>
              </a:rPr>
              <a:t>WGS data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15599CD2-A6AA-4094-89B3-24F37F70B296}"/>
              </a:ext>
            </a:extLst>
          </p:cNvPr>
          <p:cNvSpPr txBox="1"/>
          <p:nvPr/>
        </p:nvSpPr>
        <p:spPr>
          <a:xfrm>
            <a:off x="6428760" y="2513511"/>
            <a:ext cx="4259664" cy="22736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i="1" dirty="0">
                <a:latin typeface="Arial"/>
                <a:cs typeface="Arial"/>
              </a:rPr>
              <a:t>Where we want to go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Conversations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2400" dirty="0">
                <a:latin typeface="Arial"/>
                <a:cs typeface="Arial"/>
              </a:rPr>
              <a:t>Share resources</a:t>
            </a:r>
          </a:p>
          <a:p>
            <a:pPr marL="342900" indent="-342900">
              <a:lnSpc>
                <a:spcPct val="130000"/>
              </a:lnSpc>
              <a:spcBef>
                <a:spcPts val="600"/>
              </a:spcBef>
              <a:buFontTx/>
              <a:buChar char="-"/>
            </a:pPr>
            <a:r>
              <a:rPr lang="en-US" sz="2400" dirty="0" err="1">
                <a:latin typeface="Arial"/>
                <a:cs typeface="Arial"/>
              </a:rPr>
              <a:t>Standardisation</a:t>
            </a:r>
            <a:endParaRPr lang="en-US" sz="2400" dirty="0">
              <a:latin typeface="Arial"/>
              <a:cs typeface="Arial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7ABEE373-812E-489A-92D5-0EB221AEED5C}"/>
              </a:ext>
            </a:extLst>
          </p:cNvPr>
          <p:cNvSpPr txBox="1"/>
          <p:nvPr/>
        </p:nvSpPr>
        <p:spPr>
          <a:xfrm>
            <a:off x="11887199" y="2530538"/>
            <a:ext cx="4509243" cy="17883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b="1" i="1" dirty="0">
                <a:latin typeface="Arial"/>
                <a:cs typeface="Arial"/>
              </a:rPr>
              <a:t>We need you!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400" dirty="0">
                <a:latin typeface="Arial"/>
                <a:cs typeface="Arial"/>
              </a:rPr>
              <a:t>- Community collaboration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endParaRPr lang="en-US" sz="2800" dirty="0">
              <a:latin typeface="Arial"/>
              <a:cs typeface="Arial"/>
            </a:endParaRPr>
          </a:p>
        </p:txBody>
      </p:sp>
      <p:sp>
        <p:nvSpPr>
          <p:cNvPr id="10" name="Arrow: Pentagon 9">
            <a:extLst>
              <a:ext uri="{FF2B5EF4-FFF2-40B4-BE49-F238E27FC236}">
                <a16:creationId xmlns:a16="http://schemas.microsoft.com/office/drawing/2014/main" id="{07E336C6-6598-45B9-BE78-690736F6769E}"/>
              </a:ext>
            </a:extLst>
          </p:cNvPr>
          <p:cNvSpPr/>
          <p:nvPr/>
        </p:nvSpPr>
        <p:spPr>
          <a:xfrm>
            <a:off x="615142" y="7385241"/>
            <a:ext cx="14271583" cy="4502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Arrow: Chevron 11">
            <a:extLst>
              <a:ext uri="{FF2B5EF4-FFF2-40B4-BE49-F238E27FC236}">
                <a16:creationId xmlns:a16="http://schemas.microsoft.com/office/drawing/2014/main" id="{D307064C-F015-4BFE-AB2A-D01B07B3F3F2}"/>
              </a:ext>
            </a:extLst>
          </p:cNvPr>
          <p:cNvSpPr/>
          <p:nvPr/>
        </p:nvSpPr>
        <p:spPr>
          <a:xfrm>
            <a:off x="14886726" y="7371572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3" name="Arrow: Chevron 12">
            <a:extLst>
              <a:ext uri="{FF2B5EF4-FFF2-40B4-BE49-F238E27FC236}">
                <a16:creationId xmlns:a16="http://schemas.microsoft.com/office/drawing/2014/main" id="{C467A702-B6DE-458C-B62B-47BCF0C2F569}"/>
              </a:ext>
            </a:extLst>
          </p:cNvPr>
          <p:cNvSpPr/>
          <p:nvPr/>
        </p:nvSpPr>
        <p:spPr>
          <a:xfrm>
            <a:off x="15337571" y="7371572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4" name="Arrow: Chevron 13">
            <a:extLst>
              <a:ext uri="{FF2B5EF4-FFF2-40B4-BE49-F238E27FC236}">
                <a16:creationId xmlns:a16="http://schemas.microsoft.com/office/drawing/2014/main" id="{4FAEA280-95F5-4C7F-9DAC-AD1E169FD6C5}"/>
              </a:ext>
            </a:extLst>
          </p:cNvPr>
          <p:cNvSpPr/>
          <p:nvPr/>
        </p:nvSpPr>
        <p:spPr>
          <a:xfrm>
            <a:off x="15788416" y="7371572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15" name="Arrow: Chevron 14">
            <a:extLst>
              <a:ext uri="{FF2B5EF4-FFF2-40B4-BE49-F238E27FC236}">
                <a16:creationId xmlns:a16="http://schemas.microsoft.com/office/drawing/2014/main" id="{C9B1C4EC-CEA0-4080-8843-DA60BCC83DC6}"/>
              </a:ext>
            </a:extLst>
          </p:cNvPr>
          <p:cNvSpPr/>
          <p:nvPr/>
        </p:nvSpPr>
        <p:spPr>
          <a:xfrm>
            <a:off x="16239261" y="7357903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0" name="Arrow: Pentagon 19">
            <a:extLst>
              <a:ext uri="{FF2B5EF4-FFF2-40B4-BE49-F238E27FC236}">
                <a16:creationId xmlns:a16="http://schemas.microsoft.com/office/drawing/2014/main" id="{3F6D71F2-4A4E-44A2-9107-70386A415F87}"/>
              </a:ext>
            </a:extLst>
          </p:cNvPr>
          <p:cNvSpPr/>
          <p:nvPr/>
        </p:nvSpPr>
        <p:spPr>
          <a:xfrm>
            <a:off x="615142" y="1437477"/>
            <a:ext cx="14271583" cy="4502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1" name="Arrow: Chevron 20">
            <a:extLst>
              <a:ext uri="{FF2B5EF4-FFF2-40B4-BE49-F238E27FC236}">
                <a16:creationId xmlns:a16="http://schemas.microsoft.com/office/drawing/2014/main" id="{EC2DC1F5-3283-424A-9C19-AD707CA16A82}"/>
              </a:ext>
            </a:extLst>
          </p:cNvPr>
          <p:cNvSpPr/>
          <p:nvPr/>
        </p:nvSpPr>
        <p:spPr>
          <a:xfrm>
            <a:off x="14886726" y="1423808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2" name="Arrow: Chevron 21">
            <a:extLst>
              <a:ext uri="{FF2B5EF4-FFF2-40B4-BE49-F238E27FC236}">
                <a16:creationId xmlns:a16="http://schemas.microsoft.com/office/drawing/2014/main" id="{D78B2C48-D0B4-4F6A-96FE-7F4766A689A4}"/>
              </a:ext>
            </a:extLst>
          </p:cNvPr>
          <p:cNvSpPr/>
          <p:nvPr/>
        </p:nvSpPr>
        <p:spPr>
          <a:xfrm>
            <a:off x="15337571" y="1423808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158B3E95-2162-4749-BE23-7F7F2CF9B8F5}"/>
              </a:ext>
            </a:extLst>
          </p:cNvPr>
          <p:cNvSpPr/>
          <p:nvPr/>
        </p:nvSpPr>
        <p:spPr>
          <a:xfrm>
            <a:off x="15788416" y="1423808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4" name="Arrow: Chevron 23">
            <a:extLst>
              <a:ext uri="{FF2B5EF4-FFF2-40B4-BE49-F238E27FC236}">
                <a16:creationId xmlns:a16="http://schemas.microsoft.com/office/drawing/2014/main" id="{2C582E38-ECE3-4F25-ADE5-274E1A674279}"/>
              </a:ext>
            </a:extLst>
          </p:cNvPr>
          <p:cNvSpPr/>
          <p:nvPr/>
        </p:nvSpPr>
        <p:spPr>
          <a:xfrm>
            <a:off x="16239261" y="1410139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" name="Rectangle 1">
            <a:extLst>
              <a:ext uri="{FF2B5EF4-FFF2-40B4-BE49-F238E27FC236}">
                <a16:creationId xmlns:a16="http://schemas.microsoft.com/office/drawing/2014/main" id="{3AF04D9E-A33B-4583-BC85-C93BC6147A86}"/>
              </a:ext>
            </a:extLst>
          </p:cNvPr>
          <p:cNvSpPr/>
          <p:nvPr/>
        </p:nvSpPr>
        <p:spPr>
          <a:xfrm>
            <a:off x="1866222" y="8107154"/>
            <a:ext cx="10228796" cy="120032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b="1" i="1" dirty="0">
                <a:latin typeface="Roboto"/>
              </a:rPr>
              <a:t>“A nationwide network, shared best practice and a joint infrastructure will therefore improve New Zealand’s bioinformatics capability” – Genomics Aotearoa</a:t>
            </a:r>
            <a:endParaRPr lang="en-US" sz="2400" b="1" i="1" dirty="0"/>
          </a:p>
        </p:txBody>
      </p:sp>
    </p:spTree>
    <p:extLst>
      <p:ext uri="{BB962C8B-B14F-4D97-AF65-F5344CB8AC3E}">
        <p14:creationId xmlns:p14="http://schemas.microsoft.com/office/powerpoint/2010/main" val="634779029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itle 4">
            <a:extLst>
              <a:ext uri="{FF2B5EF4-FFF2-40B4-BE49-F238E27FC236}">
                <a16:creationId xmlns:a16="http://schemas.microsoft.com/office/drawing/2014/main" id="{E25925DE-7ADD-4BC8-A42C-4AD025C0443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109698" cy="1685365"/>
          </a:xfrm>
        </p:spPr>
        <p:txBody>
          <a:bodyPr/>
          <a:lstStyle/>
          <a:p>
            <a:r>
              <a:rPr lang="en-US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How to get started with the pipelines?</a:t>
            </a:r>
            <a:endParaRPr lang="en-US" sz="4000" b="0" dirty="0">
              <a:solidFill>
                <a:srgbClr val="00AEEF"/>
              </a:solidFill>
              <a:latin typeface="Arial"/>
              <a:ea typeface="Calibri" panose="020F0502020204030204" pitchFamily="34" charset="0"/>
              <a:cs typeface="Arial"/>
            </a:endParaRPr>
          </a:p>
        </p:txBody>
      </p:sp>
      <p:sp>
        <p:nvSpPr>
          <p:cNvPr id="12" name="Rectangle 11">
            <a:extLst>
              <a:ext uri="{FF2B5EF4-FFF2-40B4-BE49-F238E27FC236}">
                <a16:creationId xmlns:a16="http://schemas.microsoft.com/office/drawing/2014/main" id="{B46B06DF-0E6A-4014-B5AB-10A0F830F03E}"/>
              </a:ext>
            </a:extLst>
          </p:cNvPr>
          <p:cNvSpPr/>
          <p:nvPr/>
        </p:nvSpPr>
        <p:spPr>
          <a:xfrm>
            <a:off x="820637" y="2295964"/>
            <a:ext cx="15582579" cy="5694059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4" name="Picture 3">
            <a:extLst>
              <a:ext uri="{FF2B5EF4-FFF2-40B4-BE49-F238E27FC236}">
                <a16:creationId xmlns:a16="http://schemas.microsoft.com/office/drawing/2014/main" id="{D1942A4D-6E56-48CB-86C1-52FA7B94B1E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978" t="2574" b="357"/>
          <a:stretch/>
        </p:blipFill>
        <p:spPr>
          <a:xfrm>
            <a:off x="10602453" y="2303749"/>
            <a:ext cx="5800763" cy="5686274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10" name="TextBox 9">
            <a:extLst>
              <a:ext uri="{FF2B5EF4-FFF2-40B4-BE49-F238E27FC236}">
                <a16:creationId xmlns:a16="http://schemas.microsoft.com/office/drawing/2014/main" id="{95291A25-8F7F-41B9-A57B-DD0E9C766E4E}"/>
              </a:ext>
            </a:extLst>
          </p:cNvPr>
          <p:cNvSpPr txBox="1"/>
          <p:nvPr/>
        </p:nvSpPr>
        <p:spPr>
          <a:xfrm>
            <a:off x="1656411" y="2554687"/>
            <a:ext cx="6756069" cy="56940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Fork repo’s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Test data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000" i="1" dirty="0">
                <a:latin typeface="Arial"/>
                <a:cs typeface="Arial"/>
                <a:hlinkClick r:id="rId4"/>
              </a:rPr>
              <a:t>https://ftp-trace.ncbi.nih.gov/ReferenceSamples/giab/data/NA12878/Garvan_NA12878_HG001_HiSeq_Exome</a:t>
            </a:r>
            <a:endParaRPr lang="en-US" sz="2000" i="1" dirty="0">
              <a:latin typeface="Arial"/>
              <a:cs typeface="Arial"/>
            </a:endParaRP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Contribute back!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Bugs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Feature requests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Developments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</p:spTree>
    <p:extLst>
      <p:ext uri="{BB962C8B-B14F-4D97-AF65-F5344CB8AC3E}">
        <p14:creationId xmlns:p14="http://schemas.microsoft.com/office/powerpoint/2010/main" val="308151390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F5B16BD3-325F-4840-80B0-987CC0DA301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Clinical genomics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E23855D-75EE-471D-927E-8E9EBE2DE871}"/>
              </a:ext>
            </a:extLst>
          </p:cNvPr>
          <p:cNvSpPr txBox="1"/>
          <p:nvPr/>
        </p:nvSpPr>
        <p:spPr>
          <a:xfrm>
            <a:off x="1389726" y="2860935"/>
            <a:ext cx="7735613" cy="31425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What is clinical genomics?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Clinical genomics as of 2020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Rapid advances in genomic technology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 panose="020B0604020202020204" pitchFamily="34" charset="0"/>
                <a:cs typeface="Arial" panose="020B0604020202020204" pitchFamily="34" charset="0"/>
              </a:rPr>
              <a:t>Reduced cost of sequencing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Uptake of genomic technology</a:t>
            </a:r>
          </a:p>
        </p:txBody>
      </p:sp>
      <p:sp>
        <p:nvSpPr>
          <p:cNvPr id="8" name="Subtitle 2">
            <a:extLst>
              <a:ext uri="{FF2B5EF4-FFF2-40B4-BE49-F238E27FC236}">
                <a16:creationId xmlns:a16="http://schemas.microsoft.com/office/drawing/2014/main" id="{E8F1FA7D-F515-4987-B8A1-7F5FCCE6F7FB}"/>
              </a:ext>
            </a:extLst>
          </p:cNvPr>
          <p:cNvSpPr txBox="1">
            <a:spLocks/>
          </p:cNvSpPr>
          <p:nvPr/>
        </p:nvSpPr>
        <p:spPr>
          <a:xfrm>
            <a:off x="634025" y="6971640"/>
            <a:ext cx="13151248" cy="2082165"/>
          </a:xfrm>
          <a:prstGeom prst="rect">
            <a:avLst/>
          </a:prstGeom>
        </p:spPr>
        <p:txBody>
          <a:bodyPr>
            <a:noAutofit/>
          </a:bodyPr>
          <a:lstStyle>
            <a:lvl1pPr marL="325115" indent="-325115" algn="l" defTabSz="1300460" rtl="0" eaLnBrk="1" latinLnBrk="0" hangingPunct="1">
              <a:lnSpc>
                <a:spcPct val="90000"/>
              </a:lnSpc>
              <a:spcBef>
                <a:spcPts val="1422"/>
              </a:spcBef>
              <a:buFont typeface="Arial" panose="020B0604020202020204" pitchFamily="34" charset="0"/>
              <a:buChar char="•"/>
              <a:defRPr sz="3982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1pPr>
            <a:lvl2pPr marL="97534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3413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2pPr>
            <a:lvl3pPr marL="1625575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844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3pPr>
            <a:lvl4pPr marL="227580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4pPr>
            <a:lvl5pPr marL="292603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lvl5pPr>
            <a:lvl6pPr marL="357626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422649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87672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5526954" indent="-325115" algn="l" defTabSz="1300460" rtl="0" eaLnBrk="1" latinLnBrk="0" hangingPunct="1">
              <a:lnSpc>
                <a:spcPct val="90000"/>
              </a:lnSpc>
              <a:spcBef>
                <a:spcPts val="711"/>
              </a:spcBef>
              <a:buFont typeface="Arial" panose="020B0604020202020204" pitchFamily="34" charset="0"/>
              <a:buChar char="•"/>
              <a:defRPr sz="256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 algn="r">
              <a:lnSpc>
                <a:spcPct val="100000"/>
              </a:lnSpc>
              <a:buNone/>
            </a:pPr>
            <a:r>
              <a:rPr lang="en-NZ" sz="2400" b="1" i="1" dirty="0">
                <a:ea typeface="Calibri" panose="020F0502020204030204" pitchFamily="34" charset="0"/>
              </a:rPr>
              <a:t>“Genomic technologies are reaching the point of being able to detect genetic variation in patients at high accuracy and reduced cost, offering the promise of fundamentally altering medicine”</a:t>
            </a:r>
          </a:p>
          <a:p>
            <a:pPr marL="0" indent="0" algn="r">
              <a:lnSpc>
                <a:spcPct val="100000"/>
              </a:lnSpc>
              <a:buNone/>
            </a:pPr>
            <a:r>
              <a:rPr lang="en-NZ" sz="2400" b="1" i="1" dirty="0">
                <a:ea typeface="Calibri" panose="020F0502020204030204" pitchFamily="34" charset="0"/>
              </a:rPr>
              <a:t>Katsanis &amp; Katsanis, Nature Reviews Genetics, 2013</a:t>
            </a:r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7708F218-4FA8-41C3-9431-941AE1A7938C}"/>
              </a:ext>
            </a:extLst>
          </p:cNvPr>
          <p:cNvSpPr/>
          <p:nvPr/>
        </p:nvSpPr>
        <p:spPr>
          <a:xfrm>
            <a:off x="634025" y="2311375"/>
            <a:ext cx="16102265" cy="4241713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pic>
        <p:nvPicPr>
          <p:cNvPr id="12" name="Picture 11" descr="Shape, arrow&#10;&#10;Description automatically generated">
            <a:extLst>
              <a:ext uri="{FF2B5EF4-FFF2-40B4-BE49-F238E27FC236}">
                <a16:creationId xmlns:a16="http://schemas.microsoft.com/office/drawing/2014/main" id="{164DA0C4-5B8A-4DC7-AC57-037A5F93608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169631" y="2296955"/>
            <a:ext cx="7566659" cy="425624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1925971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4">
            <a:extLst>
              <a:ext uri="{FF2B5EF4-FFF2-40B4-BE49-F238E27FC236}">
                <a16:creationId xmlns:a16="http://schemas.microsoft.com/office/drawing/2014/main" id="{D8C90DD2-90F1-4B2F-BD1F-DE8084DDCE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Our people, projects and research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D1704316-7777-42EF-9414-FCE350B24176}"/>
              </a:ext>
            </a:extLst>
          </p:cNvPr>
          <p:cNvSpPr txBox="1"/>
          <p:nvPr/>
        </p:nvSpPr>
        <p:spPr>
          <a:xfrm>
            <a:off x="5908021" y="5999759"/>
            <a:ext cx="2568807" cy="2606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Joep de Ligt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Technical Lead Bioinformatics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sz="500" i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Science Leadership Team – Genomics Aotearoa</a:t>
            </a:r>
          </a:p>
        </p:txBody>
      </p:sp>
      <p:pic>
        <p:nvPicPr>
          <p:cNvPr id="7" name="Picture 6" descr="A person posing for the camera&#10;&#10;Description automatically generated">
            <a:extLst>
              <a:ext uri="{FF2B5EF4-FFF2-40B4-BE49-F238E27FC236}">
                <a16:creationId xmlns:a16="http://schemas.microsoft.com/office/drawing/2014/main" id="{7DA3B95A-E736-44E8-A6E9-F940E1F76B69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7690" r="7681"/>
          <a:stretch/>
        </p:blipFill>
        <p:spPr>
          <a:xfrm>
            <a:off x="11349179" y="2509401"/>
            <a:ext cx="2456010" cy="3290932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32B7FCA-6005-4734-ACF5-4545740FF305}"/>
              </a:ext>
            </a:extLst>
          </p:cNvPr>
          <p:cNvSpPr txBox="1"/>
          <p:nvPr/>
        </p:nvSpPr>
        <p:spPr>
          <a:xfrm>
            <a:off x="11292780" y="5996025"/>
            <a:ext cx="2568807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Alessandra Santana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PhD student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DA9A2629-16B7-4D97-A8B8-8F691B6F14A0}"/>
              </a:ext>
            </a:extLst>
          </p:cNvPr>
          <p:cNvSpPr txBox="1"/>
          <p:nvPr/>
        </p:nvSpPr>
        <p:spPr>
          <a:xfrm>
            <a:off x="14222649" y="5996500"/>
            <a:ext cx="2568807" cy="8920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Nathan Russell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PhD student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728FA2AE-645D-4D99-9EC1-AD88233FF408}"/>
              </a:ext>
            </a:extLst>
          </p:cNvPr>
          <p:cNvSpPr txBox="1"/>
          <p:nvPr/>
        </p:nvSpPr>
        <p:spPr>
          <a:xfrm>
            <a:off x="8661532" y="5999759"/>
            <a:ext cx="2568807" cy="12521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Jane Clapham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Senior  Laboratory Technician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98B73284-8E20-4947-B542-BE735728E7C6}"/>
              </a:ext>
            </a:extLst>
          </p:cNvPr>
          <p:cNvSpPr txBox="1"/>
          <p:nvPr/>
        </p:nvSpPr>
        <p:spPr>
          <a:xfrm>
            <a:off x="3092625" y="5999759"/>
            <a:ext cx="2568807" cy="29864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Donia Macartney-Coxson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Human Genomics Science Leader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sz="500" i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NZ" i="1" dirty="0" err="1">
                <a:latin typeface="Arial"/>
                <a:cs typeface="Arial"/>
              </a:rPr>
              <a:t>Rakeiora</a:t>
            </a:r>
            <a:r>
              <a:rPr lang="en-NZ" i="1" dirty="0">
                <a:latin typeface="Arial"/>
                <a:cs typeface="Arial"/>
              </a:rPr>
              <a:t> Leadership Team - Genomics Aotearoa</a:t>
            </a:r>
            <a:endParaRPr lang="en-US" i="1" dirty="0">
              <a:latin typeface="Arial"/>
              <a:cs typeface="Arial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6FD13F9B-824C-4001-8D7C-C2E00A91E81E}"/>
              </a:ext>
            </a:extLst>
          </p:cNvPr>
          <p:cNvSpPr txBox="1"/>
          <p:nvPr/>
        </p:nvSpPr>
        <p:spPr>
          <a:xfrm>
            <a:off x="358716" y="5999759"/>
            <a:ext cx="2568807" cy="29464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000" dirty="0">
                <a:latin typeface="Arial"/>
                <a:cs typeface="Arial"/>
              </a:rPr>
              <a:t>Miles Benton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Senior Scientist Bioinformatics</a:t>
            </a: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endParaRPr lang="en-US" sz="500" i="1" dirty="0">
              <a:latin typeface="Arial"/>
              <a:cs typeface="Arial"/>
            </a:endParaRPr>
          </a:p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i="1" dirty="0">
                <a:latin typeface="Arial"/>
                <a:cs typeface="Arial"/>
              </a:rPr>
              <a:t>Bioinformatics Leadership Team (Health) - Genomics Aotearoa</a:t>
            </a:r>
          </a:p>
        </p:txBody>
      </p:sp>
      <p:pic>
        <p:nvPicPr>
          <p:cNvPr id="14" name="Picture 13" descr="A person holding a dog&#10;&#10;Description automatically generated">
            <a:extLst>
              <a:ext uri="{FF2B5EF4-FFF2-40B4-BE49-F238E27FC236}">
                <a16:creationId xmlns:a16="http://schemas.microsoft.com/office/drawing/2014/main" id="{C9BF2E86-4A7E-41B0-9237-74F9BB772A2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61587" y="2509401"/>
            <a:ext cx="3290932" cy="3290932"/>
          </a:xfrm>
          <a:prstGeom prst="rect">
            <a:avLst/>
          </a:prstGeom>
        </p:spPr>
      </p:pic>
      <p:pic>
        <p:nvPicPr>
          <p:cNvPr id="16" name="Picture 15" descr="A person smiling for the camera&#10;&#10;Description automatically generated">
            <a:extLst>
              <a:ext uri="{FF2B5EF4-FFF2-40B4-BE49-F238E27FC236}">
                <a16:creationId xmlns:a16="http://schemas.microsoft.com/office/drawing/2014/main" id="{A906B3BA-A192-471F-9BF1-8F981283632E}"/>
              </a:ext>
            </a:extLst>
          </p:cNvPr>
          <p:cNvPicPr>
            <a:picLocks noChangeAspect="1"/>
          </p:cNvPicPr>
          <p:nvPr/>
        </p:nvPicPr>
        <p:blipFill rotWithShape="1"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089" r="19211"/>
          <a:stretch/>
        </p:blipFill>
        <p:spPr>
          <a:xfrm>
            <a:off x="8592250" y="2512660"/>
            <a:ext cx="2707373" cy="3290932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F6E8E7DA-A0B7-4F5D-98EC-80AE0CF0EC05}"/>
              </a:ext>
            </a:extLst>
          </p:cNvPr>
          <p:cNvPicPr>
            <a:picLocks noChangeAspect="1"/>
          </p:cNvPicPr>
          <p:nvPr/>
        </p:nvPicPr>
        <p:blipFill rotWithShape="1"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313" r="5591"/>
          <a:stretch/>
        </p:blipFill>
        <p:spPr>
          <a:xfrm>
            <a:off x="5835320" y="2511077"/>
            <a:ext cx="2707374" cy="3294098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4FD7D1D9-1E4A-4F1E-87E6-DCB04E41AC2D}"/>
              </a:ext>
            </a:extLst>
          </p:cNvPr>
          <p:cNvPicPr>
            <a:picLocks noChangeAspect="1"/>
          </p:cNvPicPr>
          <p:nvPr/>
        </p:nvPicPr>
        <p:blipFill rotWithShape="1"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4270" r="8009"/>
          <a:stretch/>
        </p:blipFill>
        <p:spPr>
          <a:xfrm>
            <a:off x="216196" y="2511077"/>
            <a:ext cx="2847907" cy="3289256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6D89F511-54C0-4C83-ACAF-B507DA193ADC}"/>
              </a:ext>
            </a:extLst>
          </p:cNvPr>
          <p:cNvSpPr txBox="1"/>
          <p:nvPr/>
        </p:nvSpPr>
        <p:spPr>
          <a:xfrm>
            <a:off x="612617" y="1666187"/>
            <a:ext cx="16115028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1"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latin typeface="Arial"/>
                <a:cs typeface="Arial"/>
              </a:rPr>
              <a:t>Human genomics team</a:t>
            </a:r>
          </a:p>
        </p:txBody>
      </p:sp>
      <p:pic>
        <p:nvPicPr>
          <p:cNvPr id="6" name="Picture 5" descr="A person wearing a suit and tie&#10;&#10;Description automatically generated">
            <a:extLst>
              <a:ext uri="{FF2B5EF4-FFF2-40B4-BE49-F238E27FC236}">
                <a16:creationId xmlns:a16="http://schemas.microsoft.com/office/drawing/2014/main" id="{F4D87E8E-4F94-48B0-829F-221B0C822B0B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9602" r="6663"/>
          <a:stretch/>
        </p:blipFill>
        <p:spPr>
          <a:xfrm>
            <a:off x="3120695" y="2511077"/>
            <a:ext cx="2661470" cy="32892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23129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>
            <a:extLst>
              <a:ext uri="{FF2B5EF4-FFF2-40B4-BE49-F238E27FC236}">
                <a16:creationId xmlns:a16="http://schemas.microsoft.com/office/drawing/2014/main" id="{2C68307A-E8B2-4DD9-AF26-16A9E038E60D}"/>
              </a:ext>
            </a:extLst>
          </p:cNvPr>
          <p:cNvSpPr/>
          <p:nvPr/>
        </p:nvSpPr>
        <p:spPr>
          <a:xfrm>
            <a:off x="1091148" y="2150352"/>
            <a:ext cx="7418776" cy="5763365"/>
          </a:xfrm>
          <a:prstGeom prst="rect">
            <a:avLst/>
          </a:prstGeom>
          <a:solidFill>
            <a:schemeClr val="accent2">
              <a:lumMod val="75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7" name="Title 4">
            <a:extLst>
              <a:ext uri="{FF2B5EF4-FFF2-40B4-BE49-F238E27FC236}">
                <a16:creationId xmlns:a16="http://schemas.microsoft.com/office/drawing/2014/main" id="{CEF12462-2324-4555-912D-759124F1645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Our people, projects and research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E993E37-4AF9-4B9F-8289-3301839B0CB7}"/>
              </a:ext>
            </a:extLst>
          </p:cNvPr>
          <p:cNvSpPr txBox="1"/>
          <p:nvPr/>
        </p:nvSpPr>
        <p:spPr>
          <a:xfrm>
            <a:off x="1474726" y="2882578"/>
            <a:ext cx="6646727" cy="4185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Independent research</a:t>
            </a:r>
          </a:p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Clinical diagnostics through genetics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Contract(s) with CCDHB Wellington Regional Genetics Lab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Providing support to CCDHB for Clinical Genomics GA project (Stephen Robertson)</a:t>
            </a:r>
          </a:p>
        </p:txBody>
      </p:sp>
      <p:sp>
        <p:nvSpPr>
          <p:cNvPr id="5" name="Rectangle 4">
            <a:extLst>
              <a:ext uri="{FF2B5EF4-FFF2-40B4-BE49-F238E27FC236}">
                <a16:creationId xmlns:a16="http://schemas.microsoft.com/office/drawing/2014/main" id="{84632A20-9690-4AC9-83AA-4D7C67A8794B}"/>
              </a:ext>
            </a:extLst>
          </p:cNvPr>
          <p:cNvSpPr/>
          <p:nvPr/>
        </p:nvSpPr>
        <p:spPr>
          <a:xfrm>
            <a:off x="8509924" y="2150352"/>
            <a:ext cx="7739191" cy="5763365"/>
          </a:xfrm>
          <a:prstGeom prst="rect">
            <a:avLst/>
          </a:prstGeom>
          <a:solidFill>
            <a:schemeClr val="accent1">
              <a:lumMod val="50000"/>
            </a:schemeClr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6FB73CBC-640F-49DB-B807-51237299C8E0}"/>
              </a:ext>
            </a:extLst>
          </p:cNvPr>
          <p:cNvSpPr txBox="1"/>
          <p:nvPr/>
        </p:nvSpPr>
        <p:spPr>
          <a:xfrm>
            <a:off x="8893502" y="2882578"/>
            <a:ext cx="6972035" cy="41859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Clinical research, in collaboration with local clinician (Richard Carroll) - hyperparathyroidism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Sequencing 100 exomes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Engaging clinicians from other DHBs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Exploring the replacement of gene panels with exome/genome</a:t>
            </a:r>
          </a:p>
        </p:txBody>
      </p:sp>
    </p:spTree>
    <p:extLst>
      <p:ext uri="{BB962C8B-B14F-4D97-AF65-F5344CB8AC3E}">
        <p14:creationId xmlns:p14="http://schemas.microsoft.com/office/powerpoint/2010/main" val="421902789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F8629141-0AE4-4D7B-A171-FB311FCCDE47}"/>
              </a:ext>
            </a:extLst>
          </p:cNvPr>
          <p:cNvSpPr/>
          <p:nvPr/>
        </p:nvSpPr>
        <p:spPr>
          <a:xfrm>
            <a:off x="1206618" y="2130834"/>
            <a:ext cx="14927025" cy="3882213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27E52576-9347-41F1-9BB3-7DE016C9D3C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My work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FE475A8F-2563-4B07-9767-FAC92B0B270B}"/>
              </a:ext>
            </a:extLst>
          </p:cNvPr>
          <p:cNvSpPr txBox="1"/>
          <p:nvPr/>
        </p:nvSpPr>
        <p:spPr>
          <a:xfrm>
            <a:off x="1221905" y="6479382"/>
            <a:ext cx="16115028" cy="12312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Overhaul pipelines</a:t>
            </a: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US" sz="2800" dirty="0">
                <a:latin typeface="Arial"/>
                <a:cs typeface="Arial"/>
              </a:rPr>
              <a:t>Implement user interface for clinicians to explore data (scout)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4DD7CB75-436A-4EA0-B1FD-075771BA4279}"/>
              </a:ext>
            </a:extLst>
          </p:cNvPr>
          <p:cNvSpPr txBox="1"/>
          <p:nvPr/>
        </p:nvSpPr>
        <p:spPr>
          <a:xfrm>
            <a:off x="6118303" y="4318680"/>
            <a:ext cx="2538382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Sequencing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1C569B8-741C-4D62-8C68-791648DEBE28}"/>
              </a:ext>
            </a:extLst>
          </p:cNvPr>
          <p:cNvSpPr txBox="1"/>
          <p:nvPr/>
        </p:nvSpPr>
        <p:spPr>
          <a:xfrm>
            <a:off x="8187827" y="4332349"/>
            <a:ext cx="2538382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Bioinformatics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2D99E57B-7B0B-46E9-9254-6BF94BC6AFF4}"/>
              </a:ext>
            </a:extLst>
          </p:cNvPr>
          <p:cNvSpPr txBox="1"/>
          <p:nvPr/>
        </p:nvSpPr>
        <p:spPr>
          <a:xfrm>
            <a:off x="10648202" y="4017911"/>
            <a:ext cx="2977959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Clinical interpretation</a:t>
            </a:r>
          </a:p>
        </p:txBody>
      </p:sp>
      <p:sp>
        <p:nvSpPr>
          <p:cNvPr id="22" name="Arrow: Pentagon 21">
            <a:extLst>
              <a:ext uri="{FF2B5EF4-FFF2-40B4-BE49-F238E27FC236}">
                <a16:creationId xmlns:a16="http://schemas.microsoft.com/office/drawing/2014/main" id="{5FE9B649-E258-4D2D-A703-C00304270936}"/>
              </a:ext>
            </a:extLst>
          </p:cNvPr>
          <p:cNvSpPr/>
          <p:nvPr/>
        </p:nvSpPr>
        <p:spPr>
          <a:xfrm>
            <a:off x="1672619" y="5268204"/>
            <a:ext cx="12529025" cy="450272"/>
          </a:xfrm>
          <a:prstGeom prst="homePlate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3" name="Arrow: Chevron 22">
            <a:extLst>
              <a:ext uri="{FF2B5EF4-FFF2-40B4-BE49-F238E27FC236}">
                <a16:creationId xmlns:a16="http://schemas.microsoft.com/office/drawing/2014/main" id="{6959B356-9465-49A4-9485-A636E582EBB8}"/>
              </a:ext>
            </a:extLst>
          </p:cNvPr>
          <p:cNvSpPr/>
          <p:nvPr/>
        </p:nvSpPr>
        <p:spPr>
          <a:xfrm>
            <a:off x="14201645" y="5254535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5" name="Arrow: Chevron 24">
            <a:extLst>
              <a:ext uri="{FF2B5EF4-FFF2-40B4-BE49-F238E27FC236}">
                <a16:creationId xmlns:a16="http://schemas.microsoft.com/office/drawing/2014/main" id="{8EF85054-F9E0-4E2C-9973-D7F4DF6813BC}"/>
              </a:ext>
            </a:extLst>
          </p:cNvPr>
          <p:cNvSpPr/>
          <p:nvPr/>
        </p:nvSpPr>
        <p:spPr>
          <a:xfrm>
            <a:off x="14626456" y="5254535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6" name="Arrow: Chevron 25">
            <a:extLst>
              <a:ext uri="{FF2B5EF4-FFF2-40B4-BE49-F238E27FC236}">
                <a16:creationId xmlns:a16="http://schemas.microsoft.com/office/drawing/2014/main" id="{F1F2911F-F45A-43A3-A145-01E889706157}"/>
              </a:ext>
            </a:extLst>
          </p:cNvPr>
          <p:cNvSpPr/>
          <p:nvPr/>
        </p:nvSpPr>
        <p:spPr>
          <a:xfrm>
            <a:off x="15051267" y="5254535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sp>
        <p:nvSpPr>
          <p:cNvPr id="28" name="Arrow: Chevron 27">
            <a:extLst>
              <a:ext uri="{FF2B5EF4-FFF2-40B4-BE49-F238E27FC236}">
                <a16:creationId xmlns:a16="http://schemas.microsoft.com/office/drawing/2014/main" id="{3CCB1A65-9F83-45D3-8838-9389801E5AEA}"/>
              </a:ext>
            </a:extLst>
          </p:cNvPr>
          <p:cNvSpPr/>
          <p:nvPr/>
        </p:nvSpPr>
        <p:spPr>
          <a:xfrm>
            <a:off x="15450044" y="5254535"/>
            <a:ext cx="450845" cy="477610"/>
          </a:xfrm>
          <a:prstGeom prst="chevron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>
              <a:solidFill>
                <a:schemeClr val="tx1"/>
              </a:solidFill>
            </a:endParaRPr>
          </a:p>
        </p:txBody>
      </p:sp>
      <p:pic>
        <p:nvPicPr>
          <p:cNvPr id="30" name="Picture 29">
            <a:extLst>
              <a:ext uri="{FF2B5EF4-FFF2-40B4-BE49-F238E27FC236}">
                <a16:creationId xmlns:a16="http://schemas.microsoft.com/office/drawing/2014/main" id="{6C3AE272-3F55-4F03-AF26-D98E266F0D11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07358" y="2475342"/>
            <a:ext cx="2303994" cy="1527648"/>
          </a:xfrm>
          <a:prstGeom prst="rect">
            <a:avLst/>
          </a:prstGeom>
        </p:spPr>
      </p:pic>
      <p:pic>
        <p:nvPicPr>
          <p:cNvPr id="32" name="Picture 31">
            <a:extLst>
              <a:ext uri="{FF2B5EF4-FFF2-40B4-BE49-F238E27FC236}">
                <a16:creationId xmlns:a16="http://schemas.microsoft.com/office/drawing/2014/main" id="{5D4DFCA0-6AB0-4338-9640-3EA441385602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23790" y="2334264"/>
            <a:ext cx="1850621" cy="1850621"/>
          </a:xfrm>
          <a:prstGeom prst="rect">
            <a:avLst/>
          </a:prstGeom>
        </p:spPr>
      </p:pic>
      <p:pic>
        <p:nvPicPr>
          <p:cNvPr id="35" name="Picture 34">
            <a:extLst>
              <a:ext uri="{FF2B5EF4-FFF2-40B4-BE49-F238E27FC236}">
                <a16:creationId xmlns:a16="http://schemas.microsoft.com/office/drawing/2014/main" id="{A23AC337-8F26-4A22-B42C-41412871C29C}"/>
              </a:ext>
            </a:extLst>
          </p:cNvPr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44299" y="2409532"/>
            <a:ext cx="1715588" cy="1715588"/>
          </a:xfrm>
          <a:prstGeom prst="rect">
            <a:avLst/>
          </a:prstGeom>
        </p:spPr>
      </p:pic>
      <p:sp>
        <p:nvSpPr>
          <p:cNvPr id="36" name="TextBox 35">
            <a:extLst>
              <a:ext uri="{FF2B5EF4-FFF2-40B4-BE49-F238E27FC236}">
                <a16:creationId xmlns:a16="http://schemas.microsoft.com/office/drawing/2014/main" id="{F949F931-FF6D-4B68-8C7C-AEB5C2824F3A}"/>
              </a:ext>
            </a:extLst>
          </p:cNvPr>
          <p:cNvSpPr txBox="1"/>
          <p:nvPr/>
        </p:nvSpPr>
        <p:spPr>
          <a:xfrm>
            <a:off x="13540158" y="4038604"/>
            <a:ext cx="2462655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Patient treatment</a:t>
            </a:r>
          </a:p>
        </p:txBody>
      </p:sp>
      <p:pic>
        <p:nvPicPr>
          <p:cNvPr id="42" name="Graphic 41">
            <a:extLst>
              <a:ext uri="{FF2B5EF4-FFF2-40B4-BE49-F238E27FC236}">
                <a16:creationId xmlns:a16="http://schemas.microsoft.com/office/drawing/2014/main" id="{6876D793-FF42-431C-94DE-69E60C4F303E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7"/>
              </a:ext>
            </a:extLst>
          </a:blip>
          <a:stretch>
            <a:fillRect/>
          </a:stretch>
        </p:blipFill>
        <p:spPr>
          <a:xfrm>
            <a:off x="6345919" y="2498875"/>
            <a:ext cx="1504115" cy="1504115"/>
          </a:xfrm>
          <a:prstGeom prst="rect">
            <a:avLst/>
          </a:prstGeom>
        </p:spPr>
      </p:pic>
      <p:sp>
        <p:nvSpPr>
          <p:cNvPr id="45" name="TextBox 44">
            <a:extLst>
              <a:ext uri="{FF2B5EF4-FFF2-40B4-BE49-F238E27FC236}">
                <a16:creationId xmlns:a16="http://schemas.microsoft.com/office/drawing/2014/main" id="{8E40F117-0960-48B9-8CDD-F35B48C2D51A}"/>
              </a:ext>
            </a:extLst>
          </p:cNvPr>
          <p:cNvSpPr txBox="1"/>
          <p:nvPr/>
        </p:nvSpPr>
        <p:spPr>
          <a:xfrm>
            <a:off x="1221905" y="4076226"/>
            <a:ext cx="2538382" cy="115435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Sample collection</a:t>
            </a:r>
          </a:p>
        </p:txBody>
      </p:sp>
      <p:pic>
        <p:nvPicPr>
          <p:cNvPr id="47" name="Graphic 46">
            <a:extLst>
              <a:ext uri="{FF2B5EF4-FFF2-40B4-BE49-F238E27FC236}">
                <a16:creationId xmlns:a16="http://schemas.microsoft.com/office/drawing/2014/main" id="{58BFEB73-4FDF-475E-8557-93E315394D2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9"/>
              </a:ext>
            </a:extLst>
          </a:blip>
          <a:stretch>
            <a:fillRect/>
          </a:stretch>
        </p:blipFill>
        <p:spPr>
          <a:xfrm>
            <a:off x="3938575" y="2334264"/>
            <a:ext cx="1774397" cy="1774397"/>
          </a:xfrm>
          <a:prstGeom prst="rect">
            <a:avLst/>
          </a:prstGeom>
        </p:spPr>
      </p:pic>
      <p:sp>
        <p:nvSpPr>
          <p:cNvPr id="48" name="TextBox 47">
            <a:extLst>
              <a:ext uri="{FF2B5EF4-FFF2-40B4-BE49-F238E27FC236}">
                <a16:creationId xmlns:a16="http://schemas.microsoft.com/office/drawing/2014/main" id="{BC4FBDA7-39F4-4A4E-A07F-E7AA84199C4D}"/>
              </a:ext>
            </a:extLst>
          </p:cNvPr>
          <p:cNvSpPr txBox="1"/>
          <p:nvPr/>
        </p:nvSpPr>
        <p:spPr>
          <a:xfrm>
            <a:off x="3657928" y="4312091"/>
            <a:ext cx="2538382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solidFill>
                  <a:schemeClr val="bg1"/>
                </a:solidFill>
                <a:latin typeface="Arial"/>
                <a:cs typeface="Arial"/>
              </a:rPr>
              <a:t>Transit</a:t>
            </a:r>
          </a:p>
        </p:txBody>
      </p:sp>
      <p:pic>
        <p:nvPicPr>
          <p:cNvPr id="50" name="Graphic 49">
            <a:extLst>
              <a:ext uri="{FF2B5EF4-FFF2-40B4-BE49-F238E27FC236}">
                <a16:creationId xmlns:a16="http://schemas.microsoft.com/office/drawing/2014/main" id="{FB6D4365-58CE-4C97-8959-CE22C2A21478}"/>
              </a:ext>
            </a:extLst>
          </p:cNvPr>
          <p:cNvPicPr>
            <a:picLocks noChangeAspect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  <a:ext uri="{96DAC541-7B7A-43D3-8B79-37D633B846F1}">
                <asvg:svgBlip xmlns:asvg="http://schemas.microsoft.com/office/drawing/2016/SVG/main" r:embed="rId11"/>
              </a:ext>
            </a:extLst>
          </a:blip>
          <a:stretch>
            <a:fillRect/>
          </a:stretch>
        </p:blipFill>
        <p:spPr>
          <a:xfrm>
            <a:off x="1672619" y="2424143"/>
            <a:ext cx="1630045" cy="16300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682682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D74BAD4E-BD31-4A4D-B2D8-2555D137105F}"/>
              </a:ext>
            </a:extLst>
          </p:cNvPr>
          <p:cNvSpPr/>
          <p:nvPr/>
        </p:nvSpPr>
        <p:spPr>
          <a:xfrm>
            <a:off x="484909" y="328612"/>
            <a:ext cx="7148946" cy="9096375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2" name="Title 4">
            <a:extLst>
              <a:ext uri="{FF2B5EF4-FFF2-40B4-BE49-F238E27FC236}">
                <a16:creationId xmlns:a16="http://schemas.microsoft.com/office/drawing/2014/main" id="{8A5E41BF-FFC5-4D7F-9C1F-09F138693C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bg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22C856D5-1F15-4A10-9F82-84BFAA736D7F}"/>
              </a:ext>
            </a:extLst>
          </p:cNvPr>
          <p:cNvSpPr txBox="1"/>
          <p:nvPr/>
        </p:nvSpPr>
        <p:spPr>
          <a:xfrm>
            <a:off x="7750507" y="2313709"/>
            <a:ext cx="9257334" cy="56909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latin typeface="Arial"/>
                <a:cs typeface="Arial"/>
                <a:hlinkClick r:id="rId3"/>
              </a:rPr>
              <a:t>https://github.com/ESR-NZ/human_genomics_pipeline/</a:t>
            </a:r>
            <a:endParaRPr lang="en-US" sz="2800" dirty="0">
              <a:latin typeface="Arial"/>
              <a:cs typeface="Arial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 Process paired-end sequencing data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Fastq to vcf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Quality control checks</a:t>
            </a:r>
          </a:p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US" sz="2800" dirty="0">
                <a:latin typeface="Arial"/>
                <a:cs typeface="Arial"/>
                <a:hlinkClick r:id="rId4"/>
              </a:rPr>
              <a:t>https://github.com/ESR-NZ/vcf_annotation_pipeline/</a:t>
            </a:r>
            <a:endParaRPr lang="en-US" sz="2800" dirty="0">
              <a:latin typeface="Arial"/>
              <a:cs typeface="Arial"/>
            </a:endParaRPr>
          </a:p>
          <a:p>
            <a:pPr marL="742950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 Filter variant calls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Annotate vcfs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r>
              <a:rPr lang="en-NZ" sz="2800" dirty="0">
                <a:latin typeface="Arial"/>
                <a:cs typeface="Arial"/>
              </a:rPr>
              <a:t>Prepare to ingest into scout</a:t>
            </a:r>
          </a:p>
          <a:p>
            <a:pPr marL="831921" lvl="1" indent="-285750">
              <a:lnSpc>
                <a:spcPct val="130000"/>
              </a:lnSpc>
              <a:spcBef>
                <a:spcPts val="600"/>
              </a:spcBef>
              <a:buFont typeface="Arial"/>
              <a:buChar char="•"/>
            </a:pPr>
            <a:endParaRPr lang="en-US" sz="2800" dirty="0">
              <a:latin typeface="Arial"/>
              <a:cs typeface="Arial"/>
            </a:endParaRPr>
          </a:p>
        </p:txBody>
      </p:sp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9F46DE8-A17C-4AF2-985D-7DB4DA2C40A2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0446" y="3379682"/>
            <a:ext cx="3293977" cy="6045305"/>
          </a:xfrm>
          <a:prstGeom prst="rect">
            <a:avLst/>
          </a:prstGeom>
        </p:spPr>
      </p:pic>
      <p:pic>
        <p:nvPicPr>
          <p:cNvPr id="9" name="Picture 8" descr="Diagram&#10;&#10;Description automatically generated">
            <a:extLst>
              <a:ext uri="{FF2B5EF4-FFF2-40B4-BE49-F238E27FC236}">
                <a16:creationId xmlns:a16="http://schemas.microsoft.com/office/drawing/2014/main" id="{0D9DCB39-3E5D-463C-8DF4-F8AA9C65888A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92229" y="328612"/>
            <a:ext cx="3293977" cy="9096375"/>
          </a:xfrm>
          <a:prstGeom prst="rect">
            <a:avLst/>
          </a:prstGeom>
        </p:spPr>
      </p:pic>
      <p:sp>
        <p:nvSpPr>
          <p:cNvPr id="8" name="Rectangle 7">
            <a:extLst>
              <a:ext uri="{FF2B5EF4-FFF2-40B4-BE49-F238E27FC236}">
                <a16:creationId xmlns:a16="http://schemas.microsoft.com/office/drawing/2014/main" id="{5B8191F0-61B6-4C6E-BE0C-CC2D9E113772}"/>
              </a:ext>
            </a:extLst>
          </p:cNvPr>
          <p:cNvSpPr/>
          <p:nvPr/>
        </p:nvSpPr>
        <p:spPr>
          <a:xfrm>
            <a:off x="7486206" y="1939636"/>
            <a:ext cx="9521634" cy="5829528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</p:spTree>
    <p:extLst>
      <p:ext uri="{BB962C8B-B14F-4D97-AF65-F5344CB8AC3E}">
        <p14:creationId xmlns:p14="http://schemas.microsoft.com/office/powerpoint/2010/main" val="241017736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Rectangle 11">
            <a:extLst>
              <a:ext uri="{FF2B5EF4-FFF2-40B4-BE49-F238E27FC236}">
                <a16:creationId xmlns:a16="http://schemas.microsoft.com/office/drawing/2014/main" id="{AB0BD472-7C13-43CE-BC05-D19C002EA8C9}"/>
              </a:ext>
            </a:extLst>
          </p:cNvPr>
          <p:cNvSpPr/>
          <p:nvPr/>
        </p:nvSpPr>
        <p:spPr>
          <a:xfrm>
            <a:off x="9320748" y="2279040"/>
            <a:ext cx="7418776" cy="5169161"/>
          </a:xfrm>
          <a:prstGeom prst="rect">
            <a:avLst/>
          </a:prstGeom>
          <a:noFill/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95C404AC-C0D3-40B3-85AB-642CB366BDB3}"/>
              </a:ext>
            </a:extLst>
          </p:cNvPr>
          <p:cNvSpPr/>
          <p:nvPr/>
        </p:nvSpPr>
        <p:spPr>
          <a:xfrm>
            <a:off x="1091145" y="7448202"/>
            <a:ext cx="12725101" cy="770861"/>
          </a:xfrm>
          <a:prstGeom prst="rect">
            <a:avLst/>
          </a:prstGeom>
          <a:solidFill>
            <a:schemeClr val="tx1"/>
          </a:solidFill>
          <a:ln w="28575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Z"/>
          </a:p>
        </p:txBody>
      </p:sp>
      <p:sp>
        <p:nvSpPr>
          <p:cNvPr id="3" name="Title 4">
            <a:extLst>
              <a:ext uri="{FF2B5EF4-FFF2-40B4-BE49-F238E27FC236}">
                <a16:creationId xmlns:a16="http://schemas.microsoft.com/office/drawing/2014/main" id="{12F93042-1698-4F93-B93A-48A8F1E484E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091147" y="609600"/>
            <a:ext cx="12333908" cy="1704109"/>
          </a:xfrm>
        </p:spPr>
        <p:txBody>
          <a:bodyPr/>
          <a:lstStyle/>
          <a:p>
            <a:r>
              <a:rPr lang="en-NZ" sz="4000" b="0" dirty="0">
                <a:solidFill>
                  <a:schemeClr val="tx1"/>
                </a:solidFill>
                <a:latin typeface="Arial"/>
                <a:ea typeface="Calibri" panose="020F0502020204030204" pitchFamily="34" charset="0"/>
                <a:cs typeface="Arial"/>
              </a:rPr>
              <a:t>Pipelines</a:t>
            </a:r>
          </a:p>
        </p:txBody>
      </p:sp>
      <p:pic>
        <p:nvPicPr>
          <p:cNvPr id="6" name="Picture 5" descr="Diagram&#10;&#10;Description automatically generated">
            <a:extLst>
              <a:ext uri="{FF2B5EF4-FFF2-40B4-BE49-F238E27FC236}">
                <a16:creationId xmlns:a16="http://schemas.microsoft.com/office/drawing/2014/main" id="{32EBF1F2-0341-45B4-B475-57EB768516F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5744" b="2911"/>
          <a:stretch/>
        </p:blipFill>
        <p:spPr>
          <a:xfrm>
            <a:off x="1091146" y="1508180"/>
            <a:ext cx="12725102" cy="5940023"/>
          </a:xfrm>
          <a:prstGeom prst="rect">
            <a:avLst/>
          </a:prstGeom>
          <a:ln>
            <a:solidFill>
              <a:schemeClr val="tx1"/>
            </a:solidFill>
          </a:ln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54B4C4A-829C-4949-A30C-BA33BA4B4391}"/>
              </a:ext>
            </a:extLst>
          </p:cNvPr>
          <p:cNvSpPr txBox="1"/>
          <p:nvPr/>
        </p:nvSpPr>
        <p:spPr>
          <a:xfrm>
            <a:off x="1310567" y="7448203"/>
            <a:ext cx="3474227" cy="59420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30000"/>
              </a:lnSpc>
              <a:spcBef>
                <a:spcPts val="600"/>
              </a:spcBef>
            </a:pPr>
            <a:r>
              <a:rPr lang="en-NZ" sz="2800" dirty="0">
                <a:solidFill>
                  <a:schemeClr val="bg1"/>
                </a:solidFill>
                <a:latin typeface="Arial"/>
                <a:cs typeface="Arial"/>
              </a:rPr>
              <a:t>GATK best practice</a:t>
            </a:r>
          </a:p>
        </p:txBody>
      </p:sp>
    </p:spTree>
    <p:extLst>
      <p:ext uri="{BB962C8B-B14F-4D97-AF65-F5344CB8AC3E}">
        <p14:creationId xmlns:p14="http://schemas.microsoft.com/office/powerpoint/2010/main" val="2621202978"/>
      </p:ext>
    </p:extLst>
  </p:cSld>
  <p:clrMapOvr>
    <a:masterClrMapping/>
  </p:clrMapOvr>
</p:sld>
</file>

<file path=ppt/theme/theme1.xml><?xml version="1.0" encoding="utf-8"?>
<a:theme xmlns:a="http://schemas.openxmlformats.org/drawingml/2006/main" name="Facet">
  <a:themeElements>
    <a:clrScheme name="Blue Green">
      <a:dk1>
        <a:sysClr val="windowText" lastClr="000000"/>
      </a:dk1>
      <a:lt1>
        <a:sysClr val="window" lastClr="FFFFFF"/>
      </a:lt1>
      <a:dk2>
        <a:srgbClr val="373545"/>
      </a:dk2>
      <a:lt2>
        <a:srgbClr val="CEDBE6"/>
      </a:lt2>
      <a:accent1>
        <a:srgbClr val="3494BA"/>
      </a:accent1>
      <a:accent2>
        <a:srgbClr val="58B6C0"/>
      </a:accent2>
      <a:accent3>
        <a:srgbClr val="75BDA7"/>
      </a:accent3>
      <a:accent4>
        <a:srgbClr val="7A8C8E"/>
      </a:accent4>
      <a:accent5>
        <a:srgbClr val="84ACB6"/>
      </a:accent5>
      <a:accent6>
        <a:srgbClr val="2683C6"/>
      </a:accent6>
      <a:hlink>
        <a:srgbClr val="6B9F25"/>
      </a:hlink>
      <a:folHlink>
        <a:srgbClr val="9F6715"/>
      </a:folHlink>
    </a:clrScheme>
    <a:fontScheme name="Facet">
      <a:majorFont>
        <a:latin typeface="Trebuchet MS" panose="020B0603020202020204"/>
        <a:ea typeface=""/>
        <a:cs typeface=""/>
        <a:font script="Jpan" typeface="メイリオ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Trebuchet MS" panose="020B0603020202020204"/>
        <a:ea typeface=""/>
        <a:cs typeface=""/>
        <a:font script="Jpan" typeface="メイリオ"/>
        <a:font script="Hang" typeface="HY그래픽M"/>
        <a:font script="Hans" typeface="华文新魏"/>
        <a:font script="Hant" typeface="微軟正黑體"/>
        <a:font script="Arab" typeface="Tahoma"/>
        <a:font script="Hebr" typeface="Gisha"/>
        <a:font script="Thai" typeface="Iris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Facet">
      <a:fillStyleLst>
        <a:solidFill>
          <a:schemeClr val="phClr"/>
        </a:solidFill>
        <a:gradFill rotWithShape="1">
          <a:gsLst>
            <a:gs pos="0">
              <a:schemeClr val="phClr">
                <a:tint val="65000"/>
                <a:lumMod val="110000"/>
              </a:schemeClr>
            </a:gs>
            <a:gs pos="88000">
              <a:schemeClr val="phClr">
                <a:tint val="9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0000"/>
              </a:schemeClr>
            </a:gs>
            <a:gs pos="78000">
              <a:schemeClr val="phClr">
                <a:shade val="94000"/>
                <a:lumMod val="94000"/>
              </a:schemeClr>
            </a:gs>
          </a:gsLst>
          <a:lin ang="5400000" scaled="0"/>
        </a:gradFill>
      </a:fillStyleLst>
      <a:lnStyleLst>
        <a:ln w="12700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04000"/>
              </a:schemeClr>
            </a:gs>
            <a:gs pos="94000">
              <a:schemeClr val="phClr">
                <a:shade val="96000"/>
                <a:lumMod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94000"/>
                <a:lumMod val="96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Facet" id="{C0C680CD-088A-49FC-A102-D699147F32B2}" vid="{8C59B386-999D-4CB6-B907-9F3997C027C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_rels/item4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4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ESR Document" ma:contentTypeID="0x0101001B273B1BF5370D4A90FE399F3D791D6A00F677E516294E5D4AA9FF708A3AC3309A" ma:contentTypeVersion="13" ma:contentTypeDescription="" ma:contentTypeScope="" ma:versionID="00a67b3c906ae84a27bb3060316656ac">
  <xsd:schema xmlns:xsd="http://www.w3.org/2001/XMLSchema" xmlns:xs="http://www.w3.org/2001/XMLSchema" xmlns:p="http://schemas.microsoft.com/office/2006/metadata/properties" xmlns:ns1="http://schemas.microsoft.com/sharepoint/v3" xmlns:ns2="b6dc5c90-c558-492f-90c8-5a41dc4eaeac" xmlns:ns3="3853bce7-9ce6-41f0-9c94-8eb55bdcceb8" targetNamespace="http://schemas.microsoft.com/office/2006/metadata/properties" ma:root="true" ma:fieldsID="ba4db8e94ada7491f5c93fc59525212f" ns1:_="" ns2:_="" ns3:_="">
    <xsd:import namespace="http://schemas.microsoft.com/sharepoint/v3"/>
    <xsd:import namespace="b6dc5c90-c558-492f-90c8-5a41dc4eaeac"/>
    <xsd:import namespace="3853bce7-9ce6-41f0-9c94-8eb55bdcceb8"/>
    <xsd:element name="properties">
      <xsd:complexType>
        <xsd:sequence>
          <xsd:element name="documentManagement">
            <xsd:complexType>
              <xsd:all>
                <xsd:element ref="ns2:oc233d6eacb0456b9add110d2d7a0f28" minOccurs="0"/>
                <xsd:element ref="ns2:TaxCatchAll" minOccurs="0"/>
                <xsd:element ref="ns2:TaxCatchAllLabel" minOccurs="0"/>
                <xsd:element ref="ns2:Notes1" minOccurs="0"/>
                <xsd:element ref="ns2:_dlc_DocId" minOccurs="0"/>
                <xsd:element ref="ns2:_dlc_DocIdUrl" minOccurs="0"/>
                <xsd:element ref="ns2:_dlc_DocIdPersistId" minOccurs="0"/>
                <xsd:element ref="ns3:m7d65139b68449e9b31078e275ed4b33" minOccurs="0"/>
                <xsd:element ref="ns3:o5665a9ad0db41e6aec2be8d7debeb94" minOccurs="0"/>
                <xsd:element ref="ns3:name2" minOccurs="0"/>
                <xsd:element ref="ns3:na8bf3462f344bddb22ca27bf2a11b72" minOccurs="0"/>
                <xsd:element ref="ns1:PublishingStartDate" minOccurs="0"/>
                <xsd:element ref="ns1:PublishingExpirationDate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PublishingStartDate" ma:index="23" nillable="true" ma:displayName="Scheduling Start Date" ma:description="Scheduling Start Date is a site column created by the Publishing feature. It is used to specify the date and time on which this page will first appear to site visitors." ma:internalName="PublishingStartDate">
      <xsd:simpleType>
        <xsd:restriction base="dms:Unknown"/>
      </xsd:simpleType>
    </xsd:element>
    <xsd:element name="PublishingExpirationDate" ma:index="24" nillable="true" ma:displayName="Scheduling End Date" ma:description="Scheduling End Date is a site column created by the Publishing feature. It is used to specify the date and time on which this page will no longer appear to site visitors." ma:internalName="PublishingExpirationDat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b6dc5c90-c558-492f-90c8-5a41dc4eaeac" elementFormDefault="qualified">
    <xsd:import namespace="http://schemas.microsoft.com/office/2006/documentManagement/types"/>
    <xsd:import namespace="http://schemas.microsoft.com/office/infopath/2007/PartnerControls"/>
    <xsd:element name="oc233d6eacb0456b9add110d2d7a0f28" ma:index="8" nillable="true" ma:taxonomy="true" ma:internalName="oc233d6eacb0456b9add110d2d7a0f28" ma:taxonomyFieldName="ESRLocation" ma:displayName="ESR Location" ma:default="" ma:fieldId="{8c233d6e-acb0-456b-9add-110d2d7a0f28}" ma:taxonomyMulti="true" ma:sspId="134ad5ce-0d3f-4454-b13b-5b7ba3ee0a22" ma:termSetId="6b23b0fe-71f8-4381-9e69-f3ad9a9ec9a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TaxCatchAll" ma:index="9" nillable="true" ma:displayName="Taxonomy Catch All Column" ma:hidden="true" ma:list="{1fabdac0-8c21-4a6c-819f-50c2c8457b0f}" ma:internalName="TaxCatchAll" ma:showField="CatchAllData" ma:web="b6dc5c90-c558-492f-90c8-5a41dc4eae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TaxCatchAllLabel" ma:index="10" nillable="true" ma:displayName="Taxonomy Catch All Column1" ma:hidden="true" ma:list="{1fabdac0-8c21-4a6c-819f-50c2c8457b0f}" ma:internalName="TaxCatchAllLabel" ma:readOnly="true" ma:showField="CatchAllDataLabel" ma:web="b6dc5c90-c558-492f-90c8-5a41dc4eaeac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Notes1" ma:index="12" nillable="true" ma:displayName="Notes" ma:internalName="Notes1">
      <xsd:simpleType>
        <xsd:restriction base="dms:Note">
          <xsd:maxLength value="255"/>
        </xsd:restriction>
      </xsd:simpleType>
    </xsd:element>
    <xsd:element name="_dlc_DocId" ma:index="13" nillable="true" ma:displayName="Document ID Value" ma:description="The value of the document ID assigned to this item." ma:internalName="_dlc_DocId" ma:readOnly="true">
      <xsd:simpleType>
        <xsd:restriction base="dms:Text"/>
      </xsd:simpleType>
    </xsd:element>
    <xsd:element name="_dlc_DocIdUrl" ma:index="14" nillable="true" ma:displayName="Document ID" ma:description="Permanent link to this document." ma:hidden="true" ma:internalName="_dlc_DocIdUrl" ma:readOnly="true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_dlc_DocIdPersistId" ma:index="15" nillable="true" ma:displayName="Persist ID" ma:description="Keep ID on add." ma:hidden="true" ma:internalName="_dlc_DocIdPersistId" ma:readOnly="true">
      <xsd:simpleType>
        <xsd:restriction base="dms:Boolea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3853bce7-9ce6-41f0-9c94-8eb55bdcceb8" elementFormDefault="qualified">
    <xsd:import namespace="http://schemas.microsoft.com/office/2006/documentManagement/types"/>
    <xsd:import namespace="http://schemas.microsoft.com/office/infopath/2007/PartnerControls"/>
    <xsd:element name="m7d65139b68449e9b31078e275ed4b33" ma:index="17" nillable="true" ma:taxonomy="true" ma:internalName="m7d65139b68449e9b31078e275ed4b33" ma:taxonomyFieldName="Theme" ma:displayName="Theme" ma:default="" ma:fieldId="{67d65139-b684-49e9-b310-78e275ed4b33}" ma:taxonomyMulti="true" ma:sspId="134ad5ce-0d3f-4454-b13b-5b7ba3ee0a22" ma:termSetId="8b195cc2-8d18-4852-a594-135bc96ef228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o5665a9ad0db41e6aec2be8d7debeb94" ma:index="19" ma:taxonomy="true" ma:internalName="o5665a9ad0db41e6aec2be8d7debeb94" ma:taxonomyFieldName="Classification" ma:displayName="Classification" ma:default="" ma:fieldId="{85665a9a-d0db-41e6-aec2-be8d7debeb94}" ma:sspId="134ad5ce-0d3f-4454-b13b-5b7ba3ee0a22" ma:termSetId="7870d886-17f8-4eb9-84a4-70154db47f13" ma:anchorId="00000000-0000-0000-0000-000000000000" ma:open="false" ma:isKeyword="false">
      <xsd:complexType>
        <xsd:sequence>
          <xsd:element ref="pc:Terms" minOccurs="0" maxOccurs="1"/>
        </xsd:sequence>
      </xsd:complexType>
    </xsd:element>
    <xsd:element name="name2" ma:index="20" nillable="true" ma:displayName="Associated documents" ma:description="Any documents related to the policy" ma:format="Hyperlink" ma:internalName="name2">
      <xsd:complexType>
        <xsd:complexContent>
          <xsd:extension base="dms:URL">
            <xsd:sequence>
              <xsd:element name="Url" type="dms:ValidUrl" minOccurs="0" nillable="true"/>
              <xsd:element name="Description" type="xsd:string" nillable="true"/>
            </xsd:sequence>
          </xsd:extension>
        </xsd:complexContent>
      </xsd:complexType>
    </xsd:element>
    <xsd:element name="na8bf3462f344bddb22ca27bf2a11b72" ma:index="22" ma:taxonomy="true" ma:internalName="na8bf3462f344bddb22ca27bf2a11b72" ma:taxonomyFieldName="Business_x0020_owner" ma:displayName="Business owner" ma:default="" ma:fieldId="{7a8bf346-2f34-4bdd-b22c-a27bf2a11b72}" ma:sspId="134ad5ce-0d3f-4454-b13b-5b7ba3ee0a22" ma:termSetId="79caff14-7a92-4f91-97c3-1c7e1e0fca19" ma:anchorId="00000000-0000-0000-0000-000000000000" ma:open="false" ma:isKeyword="false">
      <xsd:complexType>
        <xsd:sequence>
          <xsd:element ref="pc:Terms" minOccurs="0" maxOccurs="1"/>
        </xsd:sequence>
      </xsd:complex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Notes1 xmlns="b6dc5c90-c558-492f-90c8-5a41dc4eaeac">An ESR branded powerpoint presentation template in the standard 16:9 widescreen format. Logo is at bottom for better display of graphs/images. Intro slides about ESR can be deleted if not needed.</Notes1>
    <o5665a9ad0db41e6aec2be8d7debeb94 xmlns="3853bce7-9ce6-41f0-9c94-8eb55bdcceb8">
      <Terms xmlns="http://schemas.microsoft.com/office/infopath/2007/PartnerControls">
        <TermInfo xmlns="http://schemas.microsoft.com/office/infopath/2007/PartnerControls">
          <TermName xmlns="http://schemas.microsoft.com/office/infopath/2007/PartnerControls">Stationery</TermName>
          <TermId xmlns="http://schemas.microsoft.com/office/infopath/2007/PartnerControls">d83555d2-b388-4c26-810e-f0fce81b4949</TermId>
        </TermInfo>
      </Terms>
    </o5665a9ad0db41e6aec2be8d7debeb94>
    <name2 xmlns="3853bce7-9ce6-41f0-9c94-8eb55bdcceb8">
      <Url xsi:nil="true"/>
      <Description xsi:nil="true"/>
    </name2>
    <oc233d6eacb0456b9add110d2d7a0f28 xmlns="b6dc5c90-c558-492f-90c8-5a41dc4eaeac">
      <Terms xmlns="http://schemas.microsoft.com/office/infopath/2007/PartnerControls">
        <TermInfo xmlns="http://schemas.microsoft.com/office/infopath/2007/PartnerControls">
          <TermName xmlns="http://schemas.microsoft.com/office/infopath/2007/PartnerControls">All of ESR</TermName>
          <TermId xmlns="http://schemas.microsoft.com/office/infopath/2007/PartnerControls">3c9beac0-128d-4f13-bfba-1dea4038ee05</TermId>
        </TermInfo>
      </Terms>
    </oc233d6eacb0456b9add110d2d7a0f28>
    <_dlc_DocId xmlns="b6dc5c90-c558-492f-90c8-5a41dc4eaeac">ESRCMS-19-722</_dlc_DocId>
    <TaxCatchAll xmlns="b6dc5c90-c558-492f-90c8-5a41dc4eaeac">
      <Value>117</Value>
      <Value>11</Value>
      <Value>19</Value>
      <Value>70</Value>
    </TaxCatchAll>
    <_dlc_DocIdUrl xmlns="b6dc5c90-c558-492f-90c8-5a41dc4eaeac">
      <Url>http://connect.esr.cri.nz/_layouts/15/DocIdRedir.aspx?ID=ESRCMS-19-722</Url>
      <Description>ESRCMS-19-722</Description>
    </_dlc_DocIdUrl>
    <m7d65139b68449e9b31078e275ed4b33 xmlns="3853bce7-9ce6-41f0-9c94-8eb55bdcceb8">
      <Terms xmlns="http://schemas.microsoft.com/office/infopath/2007/PartnerControls">
        <TermInfo xmlns="http://schemas.microsoft.com/office/infopath/2007/PartnerControls">
          <TermName xmlns="http://schemas.microsoft.com/office/infopath/2007/PartnerControls">Form</TermName>
          <TermId xmlns="http://schemas.microsoft.com/office/infopath/2007/PartnerControls">2d591019-aa08-464a-8377-748b73bbaaea</TermId>
        </TermInfo>
      </Terms>
    </m7d65139b68449e9b31078e275ed4b33>
    <na8bf3462f344bddb22ca27bf2a11b72 xmlns="3853bce7-9ce6-41f0-9c94-8eb55bdcceb8">
      <Terms xmlns="http://schemas.microsoft.com/office/infopath/2007/PartnerControls">
        <TermInfo xmlns="http://schemas.microsoft.com/office/infopath/2007/PartnerControls">
          <TermName xmlns="http://schemas.microsoft.com/office/infopath/2007/PartnerControls">People ＆ Communications</TermName>
          <TermId xmlns="http://schemas.microsoft.com/office/infopath/2007/PartnerControls">0e234b59-b9c8-4086-94d0-46357e6205a9</TermId>
        </TermInfo>
      </Terms>
    </na8bf3462f344bddb22ca27bf2a11b72>
    <PublishingExpirationDate xmlns="http://schemas.microsoft.com/sharepoint/v3" xsi:nil="true"/>
    <PublishingStartDate xmlns="http://schemas.microsoft.com/sharepoint/v3" xsi:nil="true"/>
  </documentManagement>
</p:properties>
</file>

<file path=customXml/item3.xml><?xml version="1.0" encoding="utf-8"?>
<?mso-contentType ?>
<spe:Receivers xmlns:spe="http://schemas.microsoft.com/sharepoint/events">
  <Receiver>
    <Name>Document ID Generator</Name>
    <Synchronization>Synchronous</Synchronization>
    <Type>10001</Type>
    <SequenceNumber>1000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10002</Type>
    <SequenceNumber>1001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10004</Type>
    <SequenceNumber>1002</SequenceNumber>
    <Url/>
    <Assembly>Microsoft.Office.DocumentManagement, Version=15.0.0.0, Culture=neutral, PublicKeyToken=71e9bce111e9429c</Assembly>
    <Class>Microsoft.Office.DocumentManagement.Internal.DocIdHandler</Class>
    <Data/>
    <Filter/>
  </Receiver>
  <Receiver>
    <Name>Document ID Generator</Name>
    <Synchronization>Synchronous</Synchronization>
    <Type>10006</Type>
    <SequenceNumber>1003</SequenceNumber>
    <Url/>
    <Assembly>Microsoft.Office.DocumentManagement, Version=15.0.0.0, Culture=neutral, PublicKeyToken=71e9bce111e9429c</Assembly>
    <Class>Microsoft.Office.DocumentManagement.Internal.DocIdHandler</Class>
    <Data/>
    <Filter/>
  </Receiver>
</spe:Receivers>
</file>

<file path=customXml/item4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Props1.xml><?xml version="1.0" encoding="utf-8"?>
<ds:datastoreItem xmlns:ds="http://schemas.openxmlformats.org/officeDocument/2006/customXml" ds:itemID="{E3671050-3433-4D3F-96E4-A9CFE207C8DD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b6dc5c90-c558-492f-90c8-5a41dc4eaeac"/>
    <ds:schemaRef ds:uri="3853bce7-9ce6-41f0-9c94-8eb55bdcceb8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16393DA4-F61C-49E6-8470-329CD98C7C98}">
  <ds:schemaRefs>
    <ds:schemaRef ds:uri="http://schemas.microsoft.com/office/2006/documentManagement/types"/>
    <ds:schemaRef ds:uri="http://purl.org/dc/elements/1.1/"/>
    <ds:schemaRef ds:uri="b6dc5c90-c558-492f-90c8-5a41dc4eaeac"/>
    <ds:schemaRef ds:uri="http://www.w3.org/XML/1998/namespace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http://purl.org/dc/dcmitype/"/>
    <ds:schemaRef ds:uri="3853bce7-9ce6-41f0-9c94-8eb55bdcceb8"/>
    <ds:schemaRef ds:uri="http://schemas.microsoft.com/sharepoint/v3"/>
    <ds:schemaRef ds:uri="http://schemas.microsoft.com/office/2006/metadata/properties"/>
  </ds:schemaRefs>
</ds:datastoreItem>
</file>

<file path=customXml/itemProps3.xml><?xml version="1.0" encoding="utf-8"?>
<ds:datastoreItem xmlns:ds="http://schemas.openxmlformats.org/officeDocument/2006/customXml" ds:itemID="{0838F9DD-C77A-48C1-AFBD-53B3290D9D3E}">
  <ds:schemaRefs>
    <ds:schemaRef ds:uri="http://schemas.microsoft.com/sharepoint/events"/>
  </ds:schemaRefs>
</ds:datastoreItem>
</file>

<file path=customXml/itemProps4.xml><?xml version="1.0" encoding="utf-8"?>
<ds:datastoreItem xmlns:ds="http://schemas.openxmlformats.org/officeDocument/2006/customXml" ds:itemID="{3898019E-A5AA-43A0-8D0B-0AB4636BF479}">
  <ds:schemaRefs>
    <ds:schemaRef ds:uri="http://schemas.microsoft.com/sharepoint/v3/contenttype/form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Facet</Template>
  <TotalTime>1597</TotalTime>
  <Words>762</Words>
  <Application>Microsoft Office PowerPoint</Application>
  <PresentationFormat>Custom</PresentationFormat>
  <Paragraphs>220</Paragraphs>
  <Slides>33</Slides>
  <Notes>30</Notes>
  <HiddenSlides>0</HiddenSlides>
  <MMClips>1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33</vt:i4>
      </vt:variant>
    </vt:vector>
  </HeadingPairs>
  <TitlesOfParts>
    <vt:vector size="39" baseType="lpstr">
      <vt:lpstr>Arial</vt:lpstr>
      <vt:lpstr>Calibri</vt:lpstr>
      <vt:lpstr>Roboto</vt:lpstr>
      <vt:lpstr>Trebuchet MS</vt:lpstr>
      <vt:lpstr>Wingdings 3</vt:lpstr>
      <vt:lpstr>Facet</vt:lpstr>
      <vt:lpstr>PowerPoint Presentation</vt:lpstr>
      <vt:lpstr>PowerPoint Presentation</vt:lpstr>
      <vt:lpstr>Clinical genomics</vt:lpstr>
      <vt:lpstr>Clinical genomics</vt:lpstr>
      <vt:lpstr>Our people, projects and research</vt:lpstr>
      <vt:lpstr>Our people, projects and research</vt:lpstr>
      <vt:lpstr>My work</vt:lpstr>
      <vt:lpstr>Pipelines</vt:lpstr>
      <vt:lpstr>Pipelines</vt:lpstr>
      <vt:lpstr>Pipelines</vt:lpstr>
      <vt:lpstr>Pipelines</vt:lpstr>
      <vt:lpstr>Pipelines</vt:lpstr>
      <vt:lpstr>Pipelines</vt:lpstr>
      <vt:lpstr>Pipelines</vt:lpstr>
      <vt:lpstr>Speed</vt:lpstr>
      <vt:lpstr>Speed</vt:lpstr>
      <vt:lpstr>Speed</vt:lpstr>
      <vt:lpstr>Speed</vt:lpstr>
      <vt:lpstr>Scalability</vt:lpstr>
      <vt:lpstr>Scalability</vt:lpstr>
      <vt:lpstr>Scalability</vt:lpstr>
      <vt:lpstr>Portability</vt:lpstr>
      <vt:lpstr>Portability</vt:lpstr>
      <vt:lpstr>Portability</vt:lpstr>
      <vt:lpstr>Portability</vt:lpstr>
      <vt:lpstr>Reproducibility</vt:lpstr>
      <vt:lpstr>Reproducibility</vt:lpstr>
      <vt:lpstr>Interpretability</vt:lpstr>
      <vt:lpstr>Interpretability</vt:lpstr>
      <vt:lpstr>Wider context</vt:lpstr>
      <vt:lpstr>Wider context</vt:lpstr>
      <vt:lpstr>Where to from here?</vt:lpstr>
      <vt:lpstr>How to get started with the pipelines?</vt:lpstr>
    </vt:vector>
  </TitlesOfParts>
  <Company>Institute of Environmental and Science Research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Katherine Jensen</dc:creator>
  <dc:description/>
  <cp:lastModifiedBy>Leah Kemp</cp:lastModifiedBy>
  <cp:revision>316</cp:revision>
  <cp:lastPrinted>2014-09-28T20:29:31Z</cp:lastPrinted>
  <dcterms:created xsi:type="dcterms:W3CDTF">2018-03-21T22:19:11Z</dcterms:created>
  <dcterms:modified xsi:type="dcterms:W3CDTF">2020-10-23T01:39:06Z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Theme">
    <vt:lpwstr>117;#Form|2d591019-aa08-464a-8377-748b73bbaaea</vt:lpwstr>
  </property>
  <property fmtid="{D5CDD505-2E9C-101B-9397-08002B2CF9AE}" pid="3" name="Classification">
    <vt:lpwstr>70;#Stationery|d83555d2-b388-4c26-810e-f0fce81b4949</vt:lpwstr>
  </property>
  <property fmtid="{D5CDD505-2E9C-101B-9397-08002B2CF9AE}" pid="4" name="ESRLocation">
    <vt:lpwstr>11;#All of ESR|3c9beac0-128d-4f13-bfba-1dea4038ee05</vt:lpwstr>
  </property>
  <property fmtid="{D5CDD505-2E9C-101B-9397-08002B2CF9AE}" pid="5" name="ContentTypeId">
    <vt:lpwstr>0x0101001B273B1BF5370D4A90FE399F3D791D6A00F677E516294E5D4AA9FF708A3AC3309A</vt:lpwstr>
  </property>
  <property fmtid="{D5CDD505-2E9C-101B-9397-08002B2CF9AE}" pid="6" name="Business owner">
    <vt:lpwstr>19;#People ＆ Communications|0e234b59-b9c8-4086-94d0-46357e6205a9</vt:lpwstr>
  </property>
  <property fmtid="{D5CDD505-2E9C-101B-9397-08002B2CF9AE}" pid="7" name="_dlc_DocIdItemGuid">
    <vt:lpwstr>eeccd1c7-c263-4b32-8aff-a8c6cf958bd3</vt:lpwstr>
  </property>
</Properties>
</file>